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8"/>
  </p:notesMasterIdLst>
  <p:handoutMasterIdLst>
    <p:handoutMasterId r:id="rId29"/>
  </p:handoutMasterIdLst>
  <p:sldIdLst>
    <p:sldId id="256" r:id="rId5"/>
    <p:sldId id="260" r:id="rId6"/>
    <p:sldId id="315" r:id="rId7"/>
    <p:sldId id="316" r:id="rId8"/>
    <p:sldId id="317" r:id="rId9"/>
    <p:sldId id="285" r:id="rId10"/>
    <p:sldId id="261" r:id="rId11"/>
    <p:sldId id="286" r:id="rId12"/>
    <p:sldId id="318" r:id="rId13"/>
    <p:sldId id="290" r:id="rId14"/>
    <p:sldId id="319" r:id="rId15"/>
    <p:sldId id="320" r:id="rId16"/>
    <p:sldId id="292" r:id="rId17"/>
    <p:sldId id="321" r:id="rId18"/>
    <p:sldId id="322" r:id="rId19"/>
    <p:sldId id="296" r:id="rId20"/>
    <p:sldId id="323" r:id="rId21"/>
    <p:sldId id="307" r:id="rId22"/>
    <p:sldId id="300" r:id="rId23"/>
    <p:sldId id="305" r:id="rId24"/>
    <p:sldId id="301" r:id="rId25"/>
    <p:sldId id="302" r:id="rId26"/>
    <p:sldId id="26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67F9C"/>
    <a:srgbClr val="01C6FD"/>
    <a:srgbClr val="79AE02"/>
    <a:srgbClr val="014E52"/>
    <a:srgbClr val="0C596D"/>
    <a:srgbClr val="03556D"/>
    <a:srgbClr val="145C72"/>
    <a:srgbClr val="0000A4"/>
    <a:srgbClr val="1ABE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9DD7ED-C1D7-4B4B-85C4-E60412E3B819}" v="1" dt="2026-08-06T18:19:14.2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987"/>
    <p:restoredTop sz="94643"/>
  </p:normalViewPr>
  <p:slideViewPr>
    <p:cSldViewPr snapToGrid="0">
      <p:cViewPr varScale="1">
        <p:scale>
          <a:sx n="103" d="100"/>
          <a:sy n="103" d="100"/>
        </p:scale>
        <p:origin x="114" y="3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Kessler" userId="45580510-7166-4dcd-bfed-339fdd8e091c" providerId="ADAL" clId="{F59B02D5-C0DB-4BE7-9479-BADCE301DC60}"/>
    <pc:docChg chg="mod">
      <pc:chgData name="Ian Kessler" userId="45580510-7166-4dcd-bfed-339fdd8e091c" providerId="ADAL" clId="{F59B02D5-C0DB-4BE7-9479-BADCE301DC60}" dt="2026-08-06T18:18:35.804" v="0"/>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876A3F-4FE3-4D4F-B92F-1631838507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94516C7-1FF3-F44B-93B1-24B9AA324A7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C34C92B-6A45-864A-B429-22A9039765DA}" type="datetimeFigureOut">
              <a:rPr lang="en-US" smtClean="0"/>
              <a:t>8/6/2026</a:t>
            </a:fld>
            <a:endParaRPr lang="en-US"/>
          </a:p>
        </p:txBody>
      </p:sp>
      <p:sp>
        <p:nvSpPr>
          <p:cNvPr id="4" name="Footer Placeholder 3">
            <a:extLst>
              <a:ext uri="{FF2B5EF4-FFF2-40B4-BE49-F238E27FC236}">
                <a16:creationId xmlns:a16="http://schemas.microsoft.com/office/drawing/2014/main" id="{EDC6268A-8AA9-4C40-BEFB-029DF3E811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8E928AC-AE76-324A-BA05-D16BF60C79E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62C3C4-9460-4343-9283-24A378E2714B}" type="slidenum">
              <a:rPr lang="en-US" smtClean="0"/>
              <a:t>‹#›</a:t>
            </a:fld>
            <a:endParaRPr lang="en-US"/>
          </a:p>
        </p:txBody>
      </p:sp>
    </p:spTree>
    <p:extLst>
      <p:ext uri="{BB962C8B-B14F-4D97-AF65-F5344CB8AC3E}">
        <p14:creationId xmlns:p14="http://schemas.microsoft.com/office/powerpoint/2010/main" val="41905489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265FE6-BEE9-465E-9202-2D200EDE749C}" type="datetimeFigureOut">
              <a:rPr lang="en-US" noProof="0" smtClean="0"/>
              <a:t>8/6/2026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DE8F2A-B3D4-43F2-B39B-CD77F64A1950}" type="slidenum">
              <a:rPr lang="en-US" noProof="0" smtClean="0"/>
              <a:t>‹#›</a:t>
            </a:fld>
            <a:endParaRPr lang="en-US" noProof="0"/>
          </a:p>
        </p:txBody>
      </p:sp>
    </p:spTree>
    <p:extLst>
      <p:ext uri="{BB962C8B-B14F-4D97-AF65-F5344CB8AC3E}">
        <p14:creationId xmlns:p14="http://schemas.microsoft.com/office/powerpoint/2010/main" val="446177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8B934246-87B1-4444-9DCA-06622CAD5507}"/>
              </a:ext>
            </a:extLst>
          </p:cNvPr>
          <p:cNvSpPr>
            <a:spLocks noGrp="1"/>
          </p:cNvSpPr>
          <p:nvPr>
            <p:ph type="pic" sz="quarter" idx="10" hasCustomPrompt="1"/>
          </p:nvPr>
        </p:nvSpPr>
        <p:spPr>
          <a:xfrm>
            <a:off x="123992" y="124953"/>
            <a:ext cx="11944014" cy="4372387"/>
          </a:xfrm>
          <a:custGeom>
            <a:avLst/>
            <a:gdLst>
              <a:gd name="connsiteX0" fmla="*/ 0 w 11944014"/>
              <a:gd name="connsiteY0" fmla="*/ 0 h 4372387"/>
              <a:gd name="connsiteX1" fmla="*/ 11944014 w 11944014"/>
              <a:gd name="connsiteY1" fmla="*/ 0 h 4372387"/>
              <a:gd name="connsiteX2" fmla="*/ 11944014 w 11944014"/>
              <a:gd name="connsiteY2" fmla="*/ 4064314 h 4372387"/>
              <a:gd name="connsiteX3" fmla="*/ 11419539 w 11944014"/>
              <a:gd name="connsiteY3" fmla="*/ 4152711 h 4372387"/>
              <a:gd name="connsiteX4" fmla="*/ 4857299 w 11944014"/>
              <a:gd name="connsiteY4" fmla="*/ 3772522 h 4372387"/>
              <a:gd name="connsiteX5" fmla="*/ 510557 w 11944014"/>
              <a:gd name="connsiteY5" fmla="*/ 3115117 h 4372387"/>
              <a:gd name="connsiteX6" fmla="*/ 0 w 11944014"/>
              <a:gd name="connsiteY6" fmla="*/ 3085767 h 4372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944014" h="4372387">
                <a:moveTo>
                  <a:pt x="0" y="0"/>
                </a:moveTo>
                <a:lnTo>
                  <a:pt x="11944014" y="0"/>
                </a:lnTo>
                <a:lnTo>
                  <a:pt x="11944014" y="4064314"/>
                </a:lnTo>
                <a:lnTo>
                  <a:pt x="11419539" y="4152711"/>
                </a:lnTo>
                <a:cubicBezTo>
                  <a:pt x="10120431" y="4379826"/>
                  <a:pt x="8581267" y="4634432"/>
                  <a:pt x="4857299" y="3772522"/>
                </a:cubicBezTo>
                <a:cubicBezTo>
                  <a:pt x="3261016" y="3403063"/>
                  <a:pt x="1951876" y="3212078"/>
                  <a:pt x="510557" y="3115117"/>
                </a:cubicBezTo>
                <a:lnTo>
                  <a:pt x="0" y="3085767"/>
                </a:ln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noProof="0"/>
              <a:t>Insert Image</a:t>
            </a:r>
          </a:p>
        </p:txBody>
      </p:sp>
      <p:sp>
        <p:nvSpPr>
          <p:cNvPr id="8" name="Freeform: Shape 7">
            <a:extLst>
              <a:ext uri="{FF2B5EF4-FFF2-40B4-BE49-F238E27FC236}">
                <a16:creationId xmlns:a16="http://schemas.microsoft.com/office/drawing/2014/main" id="{1E99C6B2-05CE-48A7-8696-CEC64BE74DF5}"/>
              </a:ext>
            </a:extLst>
          </p:cNvPr>
          <p:cNvSpPr/>
          <p:nvPr userDrawn="1"/>
        </p:nvSpPr>
        <p:spPr>
          <a:xfrm>
            <a:off x="-1" y="0"/>
            <a:ext cx="12192001" cy="6858000"/>
          </a:xfrm>
          <a:custGeom>
            <a:avLst/>
            <a:gdLst>
              <a:gd name="connsiteX0" fmla="*/ 123993 w 12192001"/>
              <a:gd name="connsiteY0" fmla="*/ 123993 h 6858000"/>
              <a:gd name="connsiteX1" fmla="*/ 123993 w 12192001"/>
              <a:gd name="connsiteY1" fmla="*/ 3209760 h 6858000"/>
              <a:gd name="connsiteX2" fmla="*/ 634550 w 12192001"/>
              <a:gd name="connsiteY2" fmla="*/ 3239110 h 6858000"/>
              <a:gd name="connsiteX3" fmla="*/ 4981292 w 12192001"/>
              <a:gd name="connsiteY3" fmla="*/ 3896515 h 6858000"/>
              <a:gd name="connsiteX4" fmla="*/ 11543532 w 12192001"/>
              <a:gd name="connsiteY4" fmla="*/ 4276704 h 6858000"/>
              <a:gd name="connsiteX5" fmla="*/ 12068007 w 12192001"/>
              <a:gd name="connsiteY5" fmla="*/ 4188307 h 6858000"/>
              <a:gd name="connsiteX6" fmla="*/ 12068007 w 12192001"/>
              <a:gd name="connsiteY6" fmla="*/ 123993 h 6858000"/>
              <a:gd name="connsiteX7" fmla="*/ 0 w 12192001"/>
              <a:gd name="connsiteY7" fmla="*/ 0 h 6858000"/>
              <a:gd name="connsiteX8" fmla="*/ 12192000 w 12192001"/>
              <a:gd name="connsiteY8" fmla="*/ 0 h 6858000"/>
              <a:gd name="connsiteX9" fmla="*/ 12192000 w 12192001"/>
              <a:gd name="connsiteY9" fmla="*/ 4167393 h 6858000"/>
              <a:gd name="connsiteX10" fmla="*/ 12192001 w 12192001"/>
              <a:gd name="connsiteY10" fmla="*/ 4167393 h 6858000"/>
              <a:gd name="connsiteX11" fmla="*/ 12192001 w 12192001"/>
              <a:gd name="connsiteY11" fmla="*/ 4799849 h 6858000"/>
              <a:gd name="connsiteX12" fmla="*/ 12192001 w 12192001"/>
              <a:gd name="connsiteY12" fmla="*/ 4950491 h 6858000"/>
              <a:gd name="connsiteX13" fmla="*/ 12192001 w 12192001"/>
              <a:gd name="connsiteY13" fmla="*/ 6858000 h 6858000"/>
              <a:gd name="connsiteX14" fmla="*/ 12192000 w 12192001"/>
              <a:gd name="connsiteY14" fmla="*/ 6858000 h 6858000"/>
              <a:gd name="connsiteX15" fmla="*/ 1 w 12192001"/>
              <a:gd name="connsiteY15" fmla="*/ 6858000 h 6858000"/>
              <a:gd name="connsiteX16" fmla="*/ 0 w 12192001"/>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2001" h="6858000">
                <a:moveTo>
                  <a:pt x="123993" y="123993"/>
                </a:moveTo>
                <a:lnTo>
                  <a:pt x="123993" y="3209760"/>
                </a:lnTo>
                <a:lnTo>
                  <a:pt x="634550" y="3239110"/>
                </a:lnTo>
                <a:cubicBezTo>
                  <a:pt x="2075869" y="3336071"/>
                  <a:pt x="3385009" y="3527056"/>
                  <a:pt x="4981292" y="3896515"/>
                </a:cubicBezTo>
                <a:cubicBezTo>
                  <a:pt x="8705260" y="4758425"/>
                  <a:pt x="10244424" y="4503819"/>
                  <a:pt x="11543532" y="4276704"/>
                </a:cubicBezTo>
                <a:lnTo>
                  <a:pt x="12068007" y="4188307"/>
                </a:lnTo>
                <a:lnTo>
                  <a:pt x="12068007" y="123993"/>
                </a:lnTo>
                <a:close/>
                <a:moveTo>
                  <a:pt x="0" y="0"/>
                </a:moveTo>
                <a:lnTo>
                  <a:pt x="12192000" y="0"/>
                </a:lnTo>
                <a:lnTo>
                  <a:pt x="12192000" y="4167393"/>
                </a:lnTo>
                <a:lnTo>
                  <a:pt x="12192001" y="4167393"/>
                </a:lnTo>
                <a:lnTo>
                  <a:pt x="12192001" y="4799849"/>
                </a:lnTo>
                <a:lnTo>
                  <a:pt x="12192001" y="4950491"/>
                </a:lnTo>
                <a:lnTo>
                  <a:pt x="12192001" y="6858000"/>
                </a:lnTo>
                <a:lnTo>
                  <a:pt x="12192000" y="6858000"/>
                </a:lnTo>
                <a:lnTo>
                  <a:pt x="1"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2">
                    <a:lumMod val="50000"/>
                  </a:schemeClr>
                </a:solidFill>
                <a:latin typeface="+mn-lt"/>
              </a:defRPr>
            </a:lvl1pPr>
          </a:lstStyle>
          <a:p>
            <a:pPr marL="228600" lvl="0" indent="-22860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435429" y="4726452"/>
            <a:ext cx="72571"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170484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314F9CD-0693-4A94-A67A-F71413300A64}"/>
              </a:ext>
            </a:extLst>
          </p:cNvPr>
          <p:cNvSpPr>
            <a:spLocks noGrp="1"/>
          </p:cNvSpPr>
          <p:nvPr>
            <p:ph type="pic" sz="quarter" idx="11" hasCustomPrompt="1"/>
          </p:nvPr>
        </p:nvSpPr>
        <p:spPr>
          <a:xfrm>
            <a:off x="0" y="0"/>
            <a:ext cx="12191999" cy="3962400"/>
          </a:xfr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noProof="0"/>
              <a:t>Insert Image</a:t>
            </a: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3"/>
                </a:solidFill>
                <a:latin typeface="+mn-lt"/>
              </a:defRPr>
            </a:lvl1pPr>
          </a:lstStyle>
          <a:p>
            <a:pPr marL="228600" lvl="0" indent="-22860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435429" y="4726452"/>
            <a:ext cx="72571"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4" name="Rectangle 3">
            <a:extLst>
              <a:ext uri="{FF2B5EF4-FFF2-40B4-BE49-F238E27FC236}">
                <a16:creationId xmlns:a16="http://schemas.microsoft.com/office/drawing/2014/main" id="{7B386286-CEE2-E94A-BBC0-0A3723EB14DE}"/>
              </a:ext>
            </a:extLst>
          </p:cNvPr>
          <p:cNvSpPr/>
          <p:nvPr userDrawn="1"/>
        </p:nvSpPr>
        <p:spPr>
          <a:xfrm>
            <a:off x="11008895" y="6220326"/>
            <a:ext cx="866273" cy="6376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Tree>
    <p:extLst>
      <p:ext uri="{BB962C8B-B14F-4D97-AF65-F5344CB8AC3E}">
        <p14:creationId xmlns:p14="http://schemas.microsoft.com/office/powerpoint/2010/main" val="3539757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1">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6D24BA90-E7BA-471E-AA13-3329EDCD80A2}"/>
              </a:ext>
            </a:extLst>
          </p:cNvPr>
          <p:cNvSpPr/>
          <p:nvPr userDrawn="1"/>
        </p:nvSpPr>
        <p:spPr>
          <a:xfrm flipV="1">
            <a:off x="-1" y="-3"/>
            <a:ext cx="12192001" cy="6858003"/>
          </a:xfrm>
          <a:custGeom>
            <a:avLst/>
            <a:gdLst>
              <a:gd name="connsiteX0" fmla="*/ 9171734 w 12192001"/>
              <a:gd name="connsiteY0" fmla="*/ 2269381 h 6858003"/>
              <a:gd name="connsiteX1" fmla="*/ 4981292 w 12192001"/>
              <a:gd name="connsiteY1" fmla="*/ 1670903 h 6858003"/>
              <a:gd name="connsiteX2" fmla="*/ 634550 w 12192001"/>
              <a:gd name="connsiteY2" fmla="*/ 1013497 h 6858003"/>
              <a:gd name="connsiteX3" fmla="*/ 123993 w 12192001"/>
              <a:gd name="connsiteY3" fmla="*/ 984148 h 6858003"/>
              <a:gd name="connsiteX4" fmla="*/ 123993 w 12192001"/>
              <a:gd name="connsiteY4" fmla="*/ 123993 h 6858003"/>
              <a:gd name="connsiteX5" fmla="*/ 12068007 w 12192001"/>
              <a:gd name="connsiteY5" fmla="*/ 123993 h 6858003"/>
              <a:gd name="connsiteX6" fmla="*/ 12068007 w 12192001"/>
              <a:gd name="connsiteY6" fmla="*/ 1962695 h 6858003"/>
              <a:gd name="connsiteX7" fmla="*/ 11543532 w 12192001"/>
              <a:gd name="connsiteY7" fmla="*/ 2051091 h 6858003"/>
              <a:gd name="connsiteX8" fmla="*/ 9171734 w 12192001"/>
              <a:gd name="connsiteY8" fmla="*/ 2269381 h 6858003"/>
              <a:gd name="connsiteX9" fmla="*/ 1 w 12192001"/>
              <a:gd name="connsiteY9" fmla="*/ 6858003 h 6858003"/>
              <a:gd name="connsiteX10" fmla="*/ 12192001 w 12192001"/>
              <a:gd name="connsiteY10" fmla="*/ 6858003 h 6858003"/>
              <a:gd name="connsiteX11" fmla="*/ 12192001 w 12192001"/>
              <a:gd name="connsiteY11" fmla="*/ 2724879 h 6858003"/>
              <a:gd name="connsiteX12" fmla="*/ 12192001 w 12192001"/>
              <a:gd name="connsiteY12" fmla="*/ 2477360 h 6858003"/>
              <a:gd name="connsiteX13" fmla="*/ 12192001 w 12192001"/>
              <a:gd name="connsiteY13" fmla="*/ 1941781 h 6858003"/>
              <a:gd name="connsiteX14" fmla="*/ 12192000 w 12192001"/>
              <a:gd name="connsiteY14" fmla="*/ 1941781 h 6858003"/>
              <a:gd name="connsiteX15" fmla="*/ 12192000 w 12192001"/>
              <a:gd name="connsiteY15" fmla="*/ 0 h 6858003"/>
              <a:gd name="connsiteX16" fmla="*/ 0 w 12192001"/>
              <a:gd name="connsiteY16" fmla="*/ 0 h 6858003"/>
              <a:gd name="connsiteX17" fmla="*/ 0 w 12192001"/>
              <a:gd name="connsiteY17" fmla="*/ 6858000 h 6858003"/>
              <a:gd name="connsiteX18" fmla="*/ 1 w 12192001"/>
              <a:gd name="connsiteY18" fmla="*/ 6858000 h 6858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1" h="6858003">
                <a:moveTo>
                  <a:pt x="9171734" y="2269381"/>
                </a:moveTo>
                <a:cubicBezTo>
                  <a:pt x="8159059" y="2253684"/>
                  <a:pt x="6843276" y="2101858"/>
                  <a:pt x="4981292" y="1670903"/>
                </a:cubicBezTo>
                <a:cubicBezTo>
                  <a:pt x="3385010" y="1301444"/>
                  <a:pt x="2075869" y="1110459"/>
                  <a:pt x="634550" y="1013497"/>
                </a:cubicBezTo>
                <a:lnTo>
                  <a:pt x="123993" y="984148"/>
                </a:lnTo>
                <a:lnTo>
                  <a:pt x="123993" y="123993"/>
                </a:lnTo>
                <a:lnTo>
                  <a:pt x="12068007" y="123993"/>
                </a:lnTo>
                <a:lnTo>
                  <a:pt x="12068007" y="1962695"/>
                </a:lnTo>
                <a:lnTo>
                  <a:pt x="11543532" y="2051091"/>
                </a:lnTo>
                <a:cubicBezTo>
                  <a:pt x="10893978" y="2164649"/>
                  <a:pt x="10184410" y="2285079"/>
                  <a:pt x="9171734" y="2269381"/>
                </a:cubicBezTo>
                <a:close/>
                <a:moveTo>
                  <a:pt x="1" y="6858003"/>
                </a:moveTo>
                <a:lnTo>
                  <a:pt x="12192001" y="6858003"/>
                </a:lnTo>
                <a:lnTo>
                  <a:pt x="12192001" y="2724879"/>
                </a:lnTo>
                <a:lnTo>
                  <a:pt x="12192001" y="2477360"/>
                </a:lnTo>
                <a:lnTo>
                  <a:pt x="12192001" y="1941781"/>
                </a:lnTo>
                <a:lnTo>
                  <a:pt x="12192000" y="1941781"/>
                </a:lnTo>
                <a:lnTo>
                  <a:pt x="12192000" y="0"/>
                </a:lnTo>
                <a:lnTo>
                  <a:pt x="0" y="0"/>
                </a:lnTo>
                <a:lnTo>
                  <a:pt x="0" y="6858000"/>
                </a:lnTo>
                <a:lnTo>
                  <a:pt x="1"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1" name="Picture Placeholder 10">
            <a:extLst>
              <a:ext uri="{FF2B5EF4-FFF2-40B4-BE49-F238E27FC236}">
                <a16:creationId xmlns:a16="http://schemas.microsoft.com/office/drawing/2014/main" id="{9467520A-F508-4AA5-BBCF-30AE2B312E04}"/>
              </a:ext>
            </a:extLst>
          </p:cNvPr>
          <p:cNvSpPr>
            <a:spLocks noGrp="1"/>
          </p:cNvSpPr>
          <p:nvPr>
            <p:ph type="pic" sz="quarter" idx="13" hasCustomPrompt="1"/>
          </p:nvPr>
        </p:nvSpPr>
        <p:spPr>
          <a:xfrm>
            <a:off x="123992" y="4587876"/>
            <a:ext cx="11944014" cy="2146775"/>
          </a:xfrm>
          <a:custGeom>
            <a:avLst/>
            <a:gdLst>
              <a:gd name="connsiteX0" fmla="*/ 9047741 w 11944014"/>
              <a:gd name="connsiteY0" fmla="*/ 1387 h 2146775"/>
              <a:gd name="connsiteX1" fmla="*/ 11419539 w 11944014"/>
              <a:gd name="connsiteY1" fmla="*/ 219677 h 2146775"/>
              <a:gd name="connsiteX2" fmla="*/ 11944014 w 11944014"/>
              <a:gd name="connsiteY2" fmla="*/ 308073 h 2146775"/>
              <a:gd name="connsiteX3" fmla="*/ 11944014 w 11944014"/>
              <a:gd name="connsiteY3" fmla="*/ 2146775 h 2146775"/>
              <a:gd name="connsiteX4" fmla="*/ 0 w 11944014"/>
              <a:gd name="connsiteY4" fmla="*/ 2146775 h 2146775"/>
              <a:gd name="connsiteX5" fmla="*/ 0 w 11944014"/>
              <a:gd name="connsiteY5" fmla="*/ 1286620 h 2146775"/>
              <a:gd name="connsiteX6" fmla="*/ 510557 w 11944014"/>
              <a:gd name="connsiteY6" fmla="*/ 1257271 h 2146775"/>
              <a:gd name="connsiteX7" fmla="*/ 4857299 w 11944014"/>
              <a:gd name="connsiteY7" fmla="*/ 599865 h 2146775"/>
              <a:gd name="connsiteX8" fmla="*/ 9047741 w 11944014"/>
              <a:gd name="connsiteY8" fmla="*/ 1387 h 214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44014" h="2146775">
                <a:moveTo>
                  <a:pt x="9047741" y="1387"/>
                </a:moveTo>
                <a:cubicBezTo>
                  <a:pt x="10060417" y="-14311"/>
                  <a:pt x="10769985" y="106119"/>
                  <a:pt x="11419539" y="219677"/>
                </a:cubicBezTo>
                <a:lnTo>
                  <a:pt x="11944014" y="308073"/>
                </a:lnTo>
                <a:lnTo>
                  <a:pt x="11944014" y="2146775"/>
                </a:lnTo>
                <a:lnTo>
                  <a:pt x="0" y="2146775"/>
                </a:lnTo>
                <a:lnTo>
                  <a:pt x="0" y="1286620"/>
                </a:lnTo>
                <a:lnTo>
                  <a:pt x="510557" y="1257271"/>
                </a:lnTo>
                <a:cubicBezTo>
                  <a:pt x="1951876" y="1160309"/>
                  <a:pt x="3261017" y="969324"/>
                  <a:pt x="4857299" y="599865"/>
                </a:cubicBezTo>
                <a:cubicBezTo>
                  <a:pt x="6719283" y="168910"/>
                  <a:pt x="8035066" y="17084"/>
                  <a:pt x="9047741" y="1387"/>
                </a:cubicBez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800" dirty="0"/>
            </a:lvl1pPr>
          </a:lstStyle>
          <a:p>
            <a:pPr marL="228600" lvl="0" indent="-228600" algn="ctr"/>
            <a:r>
              <a:rPr lang="en-US" noProof="0"/>
              <a:t>Insert Image</a:t>
            </a: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696686" y="1611383"/>
            <a:ext cx="9666514" cy="746846"/>
          </a:xfrm>
        </p:spPr>
        <p:txBody>
          <a:bodyPr anchor="t">
            <a:noAutofit/>
          </a:bodyPr>
          <a:lstStyle>
            <a:lvl1pPr>
              <a:defRPr sz="4800" spc="-150">
                <a:solidFill>
                  <a:schemeClr val="tx1">
                    <a:lumMod val="75000"/>
                    <a:lumOff val="25000"/>
                  </a:schemeClr>
                </a:solidFill>
              </a:defRPr>
            </a:lvl1pPr>
          </a:lstStyle>
          <a:p>
            <a:r>
              <a:rPr lang="en-US" noProof="0"/>
              <a:t>Section Header 1</a:t>
            </a:r>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696686" y="2464424"/>
            <a:ext cx="9666514" cy="221599"/>
          </a:xfrm>
        </p:spPr>
        <p:txBody>
          <a:bodyPr tIns="0" bIns="0">
            <a:spAutoFit/>
          </a:bodyPr>
          <a:lstStyle>
            <a:lvl1pPr marL="0" indent="0">
              <a:buNone/>
              <a:defRPr sz="16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Subtitle</a:t>
            </a:r>
          </a:p>
        </p:txBody>
      </p:sp>
      <p:sp>
        <p:nvSpPr>
          <p:cNvPr id="13" name="Rectangle 12">
            <a:extLst>
              <a:ext uri="{FF2B5EF4-FFF2-40B4-BE49-F238E27FC236}">
                <a16:creationId xmlns:a16="http://schemas.microsoft.com/office/drawing/2014/main" id="{560C8850-C2CD-4E0B-AA6F-6B884EB94B4B}"/>
              </a:ext>
            </a:extLst>
          </p:cNvPr>
          <p:cNvSpPr/>
          <p:nvPr userDrawn="1"/>
        </p:nvSpPr>
        <p:spPr>
          <a:xfrm>
            <a:off x="435429" y="1532049"/>
            <a:ext cx="72571"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8" name="Rectangle 7">
            <a:extLst>
              <a:ext uri="{FF2B5EF4-FFF2-40B4-BE49-F238E27FC236}">
                <a16:creationId xmlns:a16="http://schemas.microsoft.com/office/drawing/2014/main" id="{80D3D7B7-CDD7-4664-B2D8-6F60FEAEAC45}"/>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Slide Number Placeholder 5">
            <a:extLst>
              <a:ext uri="{FF2B5EF4-FFF2-40B4-BE49-F238E27FC236}">
                <a16:creationId xmlns:a16="http://schemas.microsoft.com/office/drawing/2014/main" id="{9E81145E-5F17-4CB6-9E17-ECF3BB38DE75}"/>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Tree>
    <p:extLst>
      <p:ext uri="{BB962C8B-B14F-4D97-AF65-F5344CB8AC3E}">
        <p14:creationId xmlns:p14="http://schemas.microsoft.com/office/powerpoint/2010/main" val="3839139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with Imag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A836EFBB-5449-47CB-96D6-CB08287F755D}"/>
              </a:ext>
            </a:extLst>
          </p:cNvPr>
          <p:cNvSpPr>
            <a:spLocks noGrp="1"/>
          </p:cNvSpPr>
          <p:nvPr>
            <p:ph type="pic" sz="quarter" idx="11" hasCustomPrompt="1"/>
          </p:nvPr>
        </p:nvSpPr>
        <p:spPr>
          <a:xfrm>
            <a:off x="0" y="0"/>
            <a:ext cx="12191999" cy="6858000"/>
          </a:xfrm>
          <a:solidFill>
            <a:schemeClr val="bg1">
              <a:lumMod val="95000"/>
            </a:schemeClr>
          </a:solidFill>
        </p:spPr>
        <p:txBody>
          <a:bodyPr vert="horz" wrap="square" lIns="91440" tIns="45720" rIns="91440" bIns="45720" rtlCol="0" anchor="ctr" anchorCtr="1">
            <a:noAutofit/>
          </a:bodyPr>
          <a:lstStyle>
            <a:lvl1pPr marL="0" indent="0">
              <a:buNone/>
              <a:defRPr lang="en-GB" sz="1800" dirty="0">
                <a:solidFill>
                  <a:schemeClr val="tx1"/>
                </a:solidFill>
              </a:defRPr>
            </a:lvl1pPr>
          </a:lstStyle>
          <a:p>
            <a:pPr marL="228600" lvl="0" indent="-228600" algn="ctr"/>
            <a:r>
              <a:rPr lang="en-US" noProof="0"/>
              <a:t>Insert Image</a:t>
            </a: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696686" y="3860800"/>
            <a:ext cx="9666514" cy="1686720"/>
          </a:xfrm>
        </p:spPr>
        <p:txBody>
          <a:bodyPr anchor="b">
            <a:noAutofit/>
          </a:bodyPr>
          <a:lstStyle>
            <a:lvl1pPr>
              <a:defRPr sz="4800" spc="-150">
                <a:solidFill>
                  <a:schemeClr val="bg1"/>
                </a:solidFill>
              </a:defRPr>
            </a:lvl1pPr>
          </a:lstStyle>
          <a:p>
            <a:r>
              <a:rPr lang="en-US" noProof="0"/>
              <a:t>Section Header 2</a:t>
            </a:r>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696686" y="5610170"/>
            <a:ext cx="9666514" cy="221599"/>
          </a:xfrm>
        </p:spPr>
        <p:txBody>
          <a:bodyPr tIns="0" bIns="0">
            <a:spAutoFit/>
          </a:bodyPr>
          <a:lstStyle>
            <a:lvl1pPr marL="0" indent="0">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Subtitle</a:t>
            </a:r>
          </a:p>
        </p:txBody>
      </p:sp>
      <p:sp>
        <p:nvSpPr>
          <p:cNvPr id="8" name="Rectangle 7">
            <a:extLst>
              <a:ext uri="{FF2B5EF4-FFF2-40B4-BE49-F238E27FC236}">
                <a16:creationId xmlns:a16="http://schemas.microsoft.com/office/drawing/2014/main" id="{5B68A07C-35C9-40A7-8487-9EAD314C595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Slide Number Placeholder 5">
            <a:extLst>
              <a:ext uri="{FF2B5EF4-FFF2-40B4-BE49-F238E27FC236}">
                <a16:creationId xmlns:a16="http://schemas.microsoft.com/office/drawing/2014/main" id="{CE9143E8-1B27-4F08-9F20-BE30B14AC24E}"/>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Tree>
    <p:extLst>
      <p:ext uri="{BB962C8B-B14F-4D97-AF65-F5344CB8AC3E}">
        <p14:creationId xmlns:p14="http://schemas.microsoft.com/office/powerpoint/2010/main" val="1547055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noProof="0"/>
              <a:t>Click to edit Master title style</a:t>
            </a:r>
          </a:p>
        </p:txBody>
      </p:sp>
      <p:sp>
        <p:nvSpPr>
          <p:cNvPr id="10" name="Content Placeholder 2">
            <a:extLst>
              <a:ext uri="{FF2B5EF4-FFF2-40B4-BE49-F238E27FC236}">
                <a16:creationId xmlns:a16="http://schemas.microsoft.com/office/drawing/2014/main" id="{3B7F86AE-7774-0B40-8944-DF91C77B02F3}"/>
              </a:ext>
            </a:extLst>
          </p:cNvPr>
          <p:cNvSpPr>
            <a:spLocks noGrp="1"/>
          </p:cNvSpPr>
          <p:nvPr>
            <p:ph idx="1" hasCustomPrompt="1"/>
          </p:nvPr>
        </p:nvSpPr>
        <p:spPr>
          <a:xfrm>
            <a:off x="446315" y="1463040"/>
            <a:ext cx="8030935" cy="4770098"/>
          </a:xfrm>
        </p:spPr>
        <p:txBody>
          <a:bodyPr>
            <a:noAutofit/>
          </a:bodyPr>
          <a:lstStyle>
            <a:lvl1pPr>
              <a:lnSpc>
                <a:spcPct val="100000"/>
              </a:lnSpc>
              <a:spcBef>
                <a:spcPts val="600"/>
              </a:spcBef>
              <a:spcAft>
                <a:spcPts val="1200"/>
              </a:spcAft>
              <a:defRPr sz="1800">
                <a:solidFill>
                  <a:schemeClr val="tx1">
                    <a:lumMod val="75000"/>
                    <a:lumOff val="25000"/>
                  </a:schemeClr>
                </a:solidFill>
              </a:defRPr>
            </a:lvl1pPr>
            <a:lvl2pPr>
              <a:lnSpc>
                <a:spcPct val="100000"/>
              </a:lnSpc>
              <a:spcBef>
                <a:spcPts val="600"/>
              </a:spcBef>
              <a:spcAft>
                <a:spcPts val="1200"/>
              </a:spcAft>
              <a:defRPr sz="1600">
                <a:solidFill>
                  <a:schemeClr val="tx1">
                    <a:lumMod val="75000"/>
                    <a:lumOff val="25000"/>
                  </a:schemeClr>
                </a:solidFill>
              </a:defRPr>
            </a:lvl2pPr>
            <a:lvl3pPr>
              <a:lnSpc>
                <a:spcPct val="100000"/>
              </a:lnSpc>
              <a:spcBef>
                <a:spcPts val="600"/>
              </a:spcBef>
              <a:spcAft>
                <a:spcPts val="1200"/>
              </a:spcAft>
              <a:defRPr sz="1400">
                <a:solidFill>
                  <a:schemeClr val="tx1">
                    <a:lumMod val="75000"/>
                    <a:lumOff val="25000"/>
                  </a:schemeClr>
                </a:solidFill>
              </a:defRPr>
            </a:lvl3pPr>
            <a:lvl4pPr>
              <a:defRPr sz="1400"/>
            </a:lvl4pPr>
            <a:lvl5pPr>
              <a:defRPr sz="1400"/>
            </a:lvl5pPr>
          </a:lstStyle>
          <a:p>
            <a:pPr lvl="0"/>
            <a:r>
              <a:rPr lang="en-US" noProof="0"/>
              <a:t>Edit Master text styles</a:t>
            </a:r>
          </a:p>
          <a:p>
            <a:pPr lvl="1"/>
            <a:r>
              <a:rPr lang="en-US" noProof="0"/>
              <a:t>Second level</a:t>
            </a:r>
          </a:p>
          <a:p>
            <a:pPr lvl="2"/>
            <a:r>
              <a:rPr lang="en-US" noProof="0"/>
              <a:t>Third level</a:t>
            </a:r>
          </a:p>
        </p:txBody>
      </p:sp>
    </p:spTree>
    <p:extLst>
      <p:ext uri="{BB962C8B-B14F-4D97-AF65-F5344CB8AC3E}">
        <p14:creationId xmlns:p14="http://schemas.microsoft.com/office/powerpoint/2010/main" val="630125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500215"/>
            <a:ext cx="11174186" cy="590931"/>
          </a:xfrm>
        </p:spPr>
        <p:txBody>
          <a:bodyPr vert="horz" wrap="square" lIns="91440" tIns="45720" rIns="91440" bIns="45720" rtlCol="0" anchor="ctr">
            <a:spAutoFit/>
          </a:bodyPr>
          <a:lstStyle>
            <a:lvl1pPr>
              <a:defRPr lang="en-GB" sz="3600" spc="-60" dirty="0"/>
            </a:lvl1pPr>
          </a:lstStyle>
          <a:p>
            <a:pPr lvl="0"/>
            <a:r>
              <a:rPr lang="en-US" noProof="0"/>
              <a:t>Click to edit Master title style</a:t>
            </a:r>
          </a:p>
        </p:txBody>
      </p:sp>
      <p:sp>
        <p:nvSpPr>
          <p:cNvPr id="3" name="Content Placeholder 2">
            <a:extLst>
              <a:ext uri="{FF2B5EF4-FFF2-40B4-BE49-F238E27FC236}">
                <a16:creationId xmlns:a16="http://schemas.microsoft.com/office/drawing/2014/main" id="{72618346-1C0B-46DB-AAA6-71C865DE85FE}"/>
              </a:ext>
            </a:extLst>
          </p:cNvPr>
          <p:cNvSpPr>
            <a:spLocks noGrp="1"/>
          </p:cNvSpPr>
          <p:nvPr>
            <p:ph idx="1" hasCustomPrompt="1"/>
          </p:nvPr>
        </p:nvSpPr>
        <p:spPr>
          <a:xfrm>
            <a:off x="446315" y="1463040"/>
            <a:ext cx="8030935" cy="4770098"/>
          </a:xfrm>
        </p:spPr>
        <p:txBody>
          <a:bodyPr>
            <a:noAutofit/>
          </a:bodyPr>
          <a:lstStyle>
            <a:lvl1pPr>
              <a:lnSpc>
                <a:spcPct val="100000"/>
              </a:lnSpc>
              <a:spcBef>
                <a:spcPts val="600"/>
              </a:spcBef>
              <a:spcAft>
                <a:spcPts val="1200"/>
              </a:spcAft>
              <a:defRPr sz="1800">
                <a:solidFill>
                  <a:schemeClr val="tx1">
                    <a:lumMod val="75000"/>
                    <a:lumOff val="25000"/>
                  </a:schemeClr>
                </a:solidFill>
              </a:defRPr>
            </a:lvl1pPr>
            <a:lvl2pPr>
              <a:lnSpc>
                <a:spcPct val="100000"/>
              </a:lnSpc>
              <a:spcBef>
                <a:spcPts val="600"/>
              </a:spcBef>
              <a:spcAft>
                <a:spcPts val="1200"/>
              </a:spcAft>
              <a:defRPr sz="1600">
                <a:solidFill>
                  <a:schemeClr val="tx1">
                    <a:lumMod val="75000"/>
                    <a:lumOff val="25000"/>
                  </a:schemeClr>
                </a:solidFill>
              </a:defRPr>
            </a:lvl2pPr>
            <a:lvl3pPr>
              <a:lnSpc>
                <a:spcPct val="100000"/>
              </a:lnSpc>
              <a:spcBef>
                <a:spcPts val="600"/>
              </a:spcBef>
              <a:spcAft>
                <a:spcPts val="1200"/>
              </a:spcAft>
              <a:defRPr sz="1400">
                <a:solidFill>
                  <a:schemeClr val="tx1">
                    <a:lumMod val="75000"/>
                    <a:lumOff val="25000"/>
                  </a:schemeClr>
                </a:solidFill>
              </a:defRPr>
            </a:lvl3pPr>
            <a:lvl4pPr>
              <a:defRPr sz="1400"/>
            </a:lvl4pPr>
            <a:lvl5pPr>
              <a:defRPr sz="1400"/>
            </a:lvl5pPr>
          </a:lstStyle>
          <a:p>
            <a:pPr lvl="0"/>
            <a:r>
              <a:rPr lang="en-US" noProof="0"/>
              <a:t>Edit Master text styles</a:t>
            </a:r>
          </a:p>
          <a:p>
            <a:pPr lvl="1"/>
            <a:r>
              <a:rPr lang="en-US" noProof="0"/>
              <a:t>Second level</a:t>
            </a:r>
          </a:p>
          <a:p>
            <a:pPr lvl="2"/>
            <a:r>
              <a:rPr lang="en-US" noProof="0"/>
              <a:t>Third level</a:t>
            </a: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Tree>
    <p:extLst>
      <p:ext uri="{BB962C8B-B14F-4D97-AF65-F5344CB8AC3E}">
        <p14:creationId xmlns:p14="http://schemas.microsoft.com/office/powerpoint/2010/main" val="1093201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3" name="Title 2">
            <a:extLst>
              <a:ext uri="{FF2B5EF4-FFF2-40B4-BE49-F238E27FC236}">
                <a16:creationId xmlns:a16="http://schemas.microsoft.com/office/drawing/2014/main" id="{05328109-BF43-024A-B25B-C69E4098CFDA}"/>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14518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noProof="0"/>
              <a:t>Click to edit Master title style</a:t>
            </a:r>
          </a:p>
        </p:txBody>
      </p:sp>
      <p:sp>
        <p:nvSpPr>
          <p:cNvPr id="16" name="Text Placeholder 4">
            <a:extLst>
              <a:ext uri="{FF2B5EF4-FFF2-40B4-BE49-F238E27FC236}">
                <a16:creationId xmlns:a16="http://schemas.microsoft.com/office/drawing/2014/main" id="{1F05F3BA-65F5-4621-807B-C8B857D01CA9}"/>
              </a:ext>
            </a:extLst>
          </p:cNvPr>
          <p:cNvSpPr>
            <a:spLocks noGrp="1"/>
          </p:cNvSpPr>
          <p:nvPr>
            <p:ph type="body" sz="quarter" idx="3" hasCustomPrompt="1"/>
          </p:nvPr>
        </p:nvSpPr>
        <p:spPr>
          <a:xfrm>
            <a:off x="6438900" y="1463346"/>
            <a:ext cx="5181600" cy="487003"/>
          </a:xfrm>
        </p:spPr>
        <p:txBody>
          <a:bodyPr anchor="b">
            <a:normAutofit/>
          </a:bodyPr>
          <a:lstStyle>
            <a:lvl1pPr marL="0" indent="0">
              <a:buNone/>
              <a:defRPr sz="1600" b="1">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5">
            <a:extLst>
              <a:ext uri="{FF2B5EF4-FFF2-40B4-BE49-F238E27FC236}">
                <a16:creationId xmlns:a16="http://schemas.microsoft.com/office/drawing/2014/main" id="{CDF89E18-CCB2-4D69-AB77-CAB656EC211C}"/>
              </a:ext>
            </a:extLst>
          </p:cNvPr>
          <p:cNvSpPr>
            <a:spLocks noGrp="1"/>
          </p:cNvSpPr>
          <p:nvPr>
            <p:ph sz="quarter" idx="4" hasCustomPrompt="1"/>
          </p:nvPr>
        </p:nvSpPr>
        <p:spPr>
          <a:xfrm>
            <a:off x="6438898" y="2149311"/>
            <a:ext cx="5181601" cy="4040352"/>
          </a:xfrm>
        </p:spPr>
        <p:txBody>
          <a:bodyPr>
            <a:normAutofit/>
          </a:bodyPr>
          <a:lstStyle>
            <a:lvl1pPr>
              <a:defRPr sz="1400"/>
            </a:lvl1pPr>
            <a:lvl2pPr>
              <a:defRPr sz="1400"/>
            </a:lvl2pPr>
            <a:lvl3pPr>
              <a:defRPr sz="1400"/>
            </a:lvl3pPr>
            <a:lvl4pPr>
              <a:defRPr sz="1400"/>
            </a:lvl4pPr>
            <a:lvl5pPr>
              <a:defRPr sz="14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2">
            <a:extLst>
              <a:ext uri="{FF2B5EF4-FFF2-40B4-BE49-F238E27FC236}">
                <a16:creationId xmlns:a16="http://schemas.microsoft.com/office/drawing/2014/main" id="{986F9159-693C-4325-939A-8C6869B22466}"/>
              </a:ext>
            </a:extLst>
          </p:cNvPr>
          <p:cNvSpPr>
            <a:spLocks noGrp="1"/>
          </p:cNvSpPr>
          <p:nvPr>
            <p:ph type="body" idx="1" hasCustomPrompt="1"/>
          </p:nvPr>
        </p:nvSpPr>
        <p:spPr>
          <a:xfrm>
            <a:off x="446314" y="1463346"/>
            <a:ext cx="5306787" cy="487003"/>
          </a:xfrm>
        </p:spPr>
        <p:txBody>
          <a:bodyPr anchor="b">
            <a:normAutofit/>
          </a:bodyPr>
          <a:lstStyle>
            <a:lvl1pPr marL="0" indent="0">
              <a:buNone/>
              <a:defRPr sz="1600" b="1">
                <a:solidFill>
                  <a:schemeClr val="accent3"/>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3">
            <a:extLst>
              <a:ext uri="{FF2B5EF4-FFF2-40B4-BE49-F238E27FC236}">
                <a16:creationId xmlns:a16="http://schemas.microsoft.com/office/drawing/2014/main" id="{BEA361C8-0231-48E8-965E-6BB6D606C9FC}"/>
              </a:ext>
            </a:extLst>
          </p:cNvPr>
          <p:cNvSpPr>
            <a:spLocks noGrp="1"/>
          </p:cNvSpPr>
          <p:nvPr>
            <p:ph sz="half" idx="2" hasCustomPrompt="1"/>
          </p:nvPr>
        </p:nvSpPr>
        <p:spPr>
          <a:xfrm>
            <a:off x="446314" y="2149311"/>
            <a:ext cx="5306789" cy="4040352"/>
          </a:xfrm>
        </p:spPr>
        <p:txBody>
          <a:bodyPr>
            <a:normAutofit/>
          </a:bodyPr>
          <a:lstStyle>
            <a:lvl1pPr>
              <a:defRPr sz="1400"/>
            </a:lvl1pPr>
            <a:lvl2pPr>
              <a:defRPr sz="1400"/>
            </a:lvl2pPr>
            <a:lvl3pPr>
              <a:defRPr sz="1400"/>
            </a:lvl3pPr>
            <a:lvl4pPr>
              <a:defRPr sz="1400"/>
            </a:lvl4pPr>
            <a:lvl5pPr>
              <a:defRPr sz="14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5963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white backgroun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571500" y="1509626"/>
            <a:ext cx="4900386" cy="334508"/>
          </a:xfrm>
        </p:spPr>
        <p:txBody>
          <a:bodyPr>
            <a:noAutofit/>
          </a:bodyPr>
          <a:lstStyle>
            <a:lvl1pPr marL="0" indent="0" algn="l">
              <a:buNone/>
              <a:defRPr sz="1600" b="1">
                <a:solidFill>
                  <a:schemeClr val="accent3"/>
                </a:solidFill>
                <a:latin typeface="+mn-lt"/>
              </a:defRPr>
            </a:lvl1pPr>
          </a:lstStyle>
          <a:p>
            <a:pPr lvl="0"/>
            <a:r>
              <a:rPr lang="en-US" noProof="0"/>
              <a:t>Edit Master text styles</a:t>
            </a:r>
          </a:p>
        </p:txBody>
      </p:sp>
      <p:sp>
        <p:nvSpPr>
          <p:cNvPr id="10" name="Text Placeholder 8">
            <a:extLst>
              <a:ext uri="{FF2B5EF4-FFF2-40B4-BE49-F238E27FC236}">
                <a16:creationId xmlns:a16="http://schemas.microsoft.com/office/drawing/2014/main" id="{3F93C618-7612-42AB-B890-45E85BD492F4}"/>
              </a:ext>
            </a:extLst>
          </p:cNvPr>
          <p:cNvSpPr>
            <a:spLocks noGrp="1"/>
          </p:cNvSpPr>
          <p:nvPr>
            <p:ph type="body" sz="quarter" idx="15" hasCustomPrompt="1"/>
          </p:nvPr>
        </p:nvSpPr>
        <p:spPr>
          <a:xfrm>
            <a:off x="6720114" y="1509626"/>
            <a:ext cx="4900386" cy="334508"/>
          </a:xfrm>
        </p:spPr>
        <p:txBody>
          <a:bodyPr>
            <a:noAutofit/>
          </a:bodyPr>
          <a:lstStyle>
            <a:lvl1pPr marL="0" indent="0" algn="l">
              <a:buNone/>
              <a:defRPr sz="1600" b="1">
                <a:solidFill>
                  <a:schemeClr val="accent6"/>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571500" y="2156688"/>
            <a:ext cx="4900386" cy="3561943"/>
          </a:xfrm>
        </p:spPr>
        <p:txBody>
          <a:bodyPr>
            <a:noAutofit/>
          </a:bodyPr>
          <a:lstStyle>
            <a:lvl1pPr marL="0" indent="0" algn="l">
              <a:buNone/>
              <a:defRPr sz="1400" b="0">
                <a:solidFill>
                  <a:schemeClr val="tx1">
                    <a:lumMod val="75000"/>
                    <a:lumOff val="25000"/>
                  </a:schemeClr>
                </a:solidFill>
                <a:latin typeface="+mn-lt"/>
              </a:defRPr>
            </a:lvl1pPr>
          </a:lstStyle>
          <a:p>
            <a:pPr lvl="0"/>
            <a:r>
              <a:rPr lang="en-US" noProof="0"/>
              <a:t>Edit Master text styles</a:t>
            </a:r>
          </a:p>
        </p:txBody>
      </p:sp>
      <p:sp>
        <p:nvSpPr>
          <p:cNvPr id="13" name="Text Placeholder 8">
            <a:extLst>
              <a:ext uri="{FF2B5EF4-FFF2-40B4-BE49-F238E27FC236}">
                <a16:creationId xmlns:a16="http://schemas.microsoft.com/office/drawing/2014/main" id="{464BC696-49A6-4328-BB42-5566BAC00F80}"/>
              </a:ext>
            </a:extLst>
          </p:cNvPr>
          <p:cNvSpPr>
            <a:spLocks noGrp="1"/>
          </p:cNvSpPr>
          <p:nvPr>
            <p:ph type="body" sz="quarter" idx="18" hasCustomPrompt="1"/>
          </p:nvPr>
        </p:nvSpPr>
        <p:spPr>
          <a:xfrm>
            <a:off x="6720114" y="2156688"/>
            <a:ext cx="4900386" cy="3561943"/>
          </a:xfrm>
        </p:spPr>
        <p:txBody>
          <a:bodyPr>
            <a:noAutofit/>
          </a:bodyPr>
          <a:lstStyle>
            <a:lvl1pPr marL="0" indent="0" algn="l">
              <a:buNone/>
              <a:defRPr sz="1400" b="0">
                <a:solidFill>
                  <a:schemeClr val="tx1">
                    <a:lumMod val="75000"/>
                    <a:lumOff val="25000"/>
                  </a:schemeClr>
                </a:solidFill>
                <a:latin typeface="+mn-lt"/>
              </a:defRPr>
            </a:lvl1pPr>
          </a:lstStyle>
          <a:p>
            <a:pPr lvl="0"/>
            <a:r>
              <a:rPr lang="en-US" noProof="0"/>
              <a:t>Edit Master text styles</a:t>
            </a:r>
          </a:p>
        </p:txBody>
      </p:sp>
      <p:sp>
        <p:nvSpPr>
          <p:cNvPr id="3" name="Title 2">
            <a:extLst>
              <a:ext uri="{FF2B5EF4-FFF2-40B4-BE49-F238E27FC236}">
                <a16:creationId xmlns:a16="http://schemas.microsoft.com/office/drawing/2014/main" id="{E0FB9F81-CC7F-5244-95A6-279BE4B51AB1}"/>
              </a:ext>
            </a:extLst>
          </p:cNvPr>
          <p:cNvSpPr>
            <a:spLocks noGrp="1"/>
          </p:cNvSpPr>
          <p:nvPr>
            <p:ph type="title"/>
          </p:nvPr>
        </p:nvSpPr>
        <p:spPr>
          <a:xfrm>
            <a:off x="446314" y="500215"/>
            <a:ext cx="11174186" cy="590931"/>
          </a:xfrm>
        </p:spPr>
        <p:txBody>
          <a:bodyPr/>
          <a:lstStyle/>
          <a:p>
            <a:r>
              <a:rPr lang="en-US" noProof="0"/>
              <a:t>Click to edit Master title style</a:t>
            </a:r>
          </a:p>
        </p:txBody>
      </p:sp>
    </p:spTree>
    <p:extLst>
      <p:ext uri="{BB962C8B-B14F-4D97-AF65-F5344CB8AC3E}">
        <p14:creationId xmlns:p14="http://schemas.microsoft.com/office/powerpoint/2010/main" val="1440253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hoto +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500215"/>
            <a:ext cx="11174186" cy="590931"/>
          </a:xfrm>
        </p:spPr>
        <p:txBody>
          <a:bodyPr vert="horz" wrap="square" lIns="91440" tIns="45720" rIns="91440" bIns="45720" rtlCol="0" anchor="ctr">
            <a:spAutoFit/>
          </a:bodyPr>
          <a:lstStyle>
            <a:lvl1pPr>
              <a:defRPr lang="en-GB" sz="3600" spc="-60" dirty="0"/>
            </a:lvl1pPr>
          </a:lstStyle>
          <a:p>
            <a:pPr lvl="0"/>
            <a:r>
              <a:rPr lang="en-US" noProof="0"/>
              <a:t>Click to edit Master title style</a:t>
            </a:r>
          </a:p>
        </p:txBody>
      </p:sp>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1248876"/>
            <a:ext cx="12192000" cy="2119313"/>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noProof="0"/>
              <a:t>Insert Image</a:t>
            </a: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735240" y="3802065"/>
            <a:ext cx="9784080" cy="334508"/>
          </a:xfrm>
        </p:spPr>
        <p:txBody>
          <a:bodyPr>
            <a:noAutofit/>
          </a:bodyPr>
          <a:lstStyle>
            <a:lvl1pPr marL="0" indent="0" algn="l">
              <a:buNone/>
              <a:defRPr sz="1600" b="1">
                <a:solidFill>
                  <a:schemeClr val="accent3"/>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735240" y="4294303"/>
            <a:ext cx="9784080" cy="1737360"/>
          </a:xfrm>
        </p:spPr>
        <p:txBody>
          <a:bodyPr>
            <a:noAutofit/>
          </a:bodyPr>
          <a:lstStyle>
            <a:lvl1pPr marL="0" indent="0" algn="l">
              <a:buNone/>
              <a:defRPr sz="1400" b="0">
                <a:solidFill>
                  <a:schemeClr val="tx1">
                    <a:lumMod val="75000"/>
                    <a:lumOff val="25000"/>
                  </a:schemeClr>
                </a:solidFill>
                <a:latin typeface="+mn-lt"/>
              </a:defRPr>
            </a:lvl1pPr>
          </a:lstStyle>
          <a:p>
            <a:pPr lvl="0"/>
            <a:r>
              <a:rPr lang="en-US" noProof="0"/>
              <a:t>Edit Master text styles</a:t>
            </a:r>
          </a:p>
        </p:txBody>
      </p:sp>
      <p:sp>
        <p:nvSpPr>
          <p:cNvPr id="15" name="Rectangle 14">
            <a:extLst>
              <a:ext uri="{FF2B5EF4-FFF2-40B4-BE49-F238E27FC236}">
                <a16:creationId xmlns:a16="http://schemas.microsoft.com/office/drawing/2014/main" id="{05951AB2-D568-4A7E-9408-FADC8BED4119}"/>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Tree>
    <p:extLst>
      <p:ext uri="{BB962C8B-B14F-4D97-AF65-F5344CB8AC3E}">
        <p14:creationId xmlns:p14="http://schemas.microsoft.com/office/powerpoint/2010/main" val="1424147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 Three Section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1248876"/>
            <a:ext cx="12192000" cy="2119313"/>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noProof="0"/>
              <a:t>Insert Image</a:t>
            </a: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735240" y="3802065"/>
            <a:ext cx="2820761" cy="334508"/>
          </a:xfrm>
        </p:spPr>
        <p:txBody>
          <a:bodyPr>
            <a:noAutofit/>
          </a:bodyPr>
          <a:lstStyle>
            <a:lvl1pPr marL="0" indent="0" algn="ctr">
              <a:buNone/>
              <a:defRPr sz="1600" b="1">
                <a:solidFill>
                  <a:schemeClr val="accent6"/>
                </a:solidFill>
                <a:latin typeface="+mn-lt"/>
              </a:defRPr>
            </a:lvl1pPr>
          </a:lstStyle>
          <a:p>
            <a:pPr lvl="0"/>
            <a:r>
              <a:rPr lang="en-US" noProof="0"/>
              <a:t>Edit Master text styles</a:t>
            </a:r>
          </a:p>
        </p:txBody>
      </p:sp>
      <p:sp>
        <p:nvSpPr>
          <p:cNvPr id="10" name="Text Placeholder 8">
            <a:extLst>
              <a:ext uri="{FF2B5EF4-FFF2-40B4-BE49-F238E27FC236}">
                <a16:creationId xmlns:a16="http://schemas.microsoft.com/office/drawing/2014/main" id="{3F93C618-7612-42AB-B890-45E85BD492F4}"/>
              </a:ext>
            </a:extLst>
          </p:cNvPr>
          <p:cNvSpPr>
            <a:spLocks noGrp="1"/>
          </p:cNvSpPr>
          <p:nvPr>
            <p:ph type="body" sz="quarter" idx="15" hasCustomPrompt="1"/>
          </p:nvPr>
        </p:nvSpPr>
        <p:spPr>
          <a:xfrm>
            <a:off x="4623026" y="3802065"/>
            <a:ext cx="2820761" cy="334508"/>
          </a:xfrm>
        </p:spPr>
        <p:txBody>
          <a:bodyPr>
            <a:noAutofit/>
          </a:bodyPr>
          <a:lstStyle>
            <a:lvl1pPr marL="0" indent="0" algn="ctr">
              <a:buNone/>
              <a:defRPr sz="1600" b="1">
                <a:solidFill>
                  <a:schemeClr val="accent3"/>
                </a:solidFill>
                <a:latin typeface="+mn-lt"/>
              </a:defRPr>
            </a:lvl1pPr>
          </a:lstStyle>
          <a:p>
            <a:pPr lvl="0"/>
            <a:r>
              <a:rPr lang="en-US" noProof="0"/>
              <a:t>Edit Master text styles</a:t>
            </a:r>
          </a:p>
        </p:txBody>
      </p:sp>
      <p:sp>
        <p:nvSpPr>
          <p:cNvPr id="11" name="Text Placeholder 8">
            <a:extLst>
              <a:ext uri="{FF2B5EF4-FFF2-40B4-BE49-F238E27FC236}">
                <a16:creationId xmlns:a16="http://schemas.microsoft.com/office/drawing/2014/main" id="{08664829-F6FB-4E31-BF5C-C895ADF2BA7F}"/>
              </a:ext>
            </a:extLst>
          </p:cNvPr>
          <p:cNvSpPr>
            <a:spLocks noGrp="1"/>
          </p:cNvSpPr>
          <p:nvPr>
            <p:ph type="body" sz="quarter" idx="16" hasCustomPrompt="1"/>
          </p:nvPr>
        </p:nvSpPr>
        <p:spPr>
          <a:xfrm>
            <a:off x="8635999" y="3802065"/>
            <a:ext cx="2820761" cy="334508"/>
          </a:xfrm>
        </p:spPr>
        <p:txBody>
          <a:bodyPr>
            <a:noAutofit/>
          </a:bodyPr>
          <a:lstStyle>
            <a:lvl1pPr marL="0" indent="0" algn="ctr">
              <a:buNone/>
              <a:defRPr sz="1600" b="1">
                <a:solidFill>
                  <a:schemeClr val="accent5">
                    <a:lumMod val="75000"/>
                  </a:schemeClr>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735240" y="4294303"/>
            <a:ext cx="2820761" cy="1496898"/>
          </a:xfrm>
        </p:spPr>
        <p:txBody>
          <a:bodyPr>
            <a:noAutofit/>
          </a:bodyPr>
          <a:lstStyle>
            <a:lvl1pPr marL="0" indent="0" algn="l">
              <a:spcAft>
                <a:spcPts val="600"/>
              </a:spcAft>
              <a:buNone/>
              <a:defRPr sz="1400" b="0">
                <a:solidFill>
                  <a:schemeClr val="tx1">
                    <a:lumMod val="75000"/>
                    <a:lumOff val="25000"/>
                  </a:schemeClr>
                </a:solidFill>
                <a:latin typeface="+mn-lt"/>
              </a:defRPr>
            </a:lvl1pPr>
          </a:lstStyle>
          <a:p>
            <a:pPr lvl="0"/>
            <a:r>
              <a:rPr lang="en-US" noProof="0"/>
              <a:t>Edit Master text styles</a:t>
            </a:r>
          </a:p>
        </p:txBody>
      </p:sp>
      <p:sp>
        <p:nvSpPr>
          <p:cNvPr id="13" name="Text Placeholder 8">
            <a:extLst>
              <a:ext uri="{FF2B5EF4-FFF2-40B4-BE49-F238E27FC236}">
                <a16:creationId xmlns:a16="http://schemas.microsoft.com/office/drawing/2014/main" id="{464BC696-49A6-4328-BB42-5566BAC00F80}"/>
              </a:ext>
            </a:extLst>
          </p:cNvPr>
          <p:cNvSpPr>
            <a:spLocks noGrp="1"/>
          </p:cNvSpPr>
          <p:nvPr>
            <p:ph type="body" sz="quarter" idx="18" hasCustomPrompt="1"/>
          </p:nvPr>
        </p:nvSpPr>
        <p:spPr>
          <a:xfrm>
            <a:off x="4623026" y="4294303"/>
            <a:ext cx="2820761" cy="1496898"/>
          </a:xfrm>
        </p:spPr>
        <p:txBody>
          <a:bodyPr>
            <a:noAutofit/>
          </a:bodyPr>
          <a:lstStyle>
            <a:lvl1pPr marL="0" indent="0" algn="l">
              <a:spcAft>
                <a:spcPts val="600"/>
              </a:spcAft>
              <a:buNone/>
              <a:defRPr sz="1400" b="0">
                <a:solidFill>
                  <a:schemeClr val="tx1">
                    <a:lumMod val="75000"/>
                    <a:lumOff val="25000"/>
                  </a:schemeClr>
                </a:solidFill>
                <a:latin typeface="+mn-lt"/>
              </a:defRPr>
            </a:lvl1pPr>
          </a:lstStyle>
          <a:p>
            <a:pPr lvl="0"/>
            <a:r>
              <a:rPr lang="en-US" noProof="0"/>
              <a:t>Edit Master text styles</a:t>
            </a:r>
          </a:p>
        </p:txBody>
      </p:sp>
      <p:sp>
        <p:nvSpPr>
          <p:cNvPr id="14" name="Text Placeholder 8">
            <a:extLst>
              <a:ext uri="{FF2B5EF4-FFF2-40B4-BE49-F238E27FC236}">
                <a16:creationId xmlns:a16="http://schemas.microsoft.com/office/drawing/2014/main" id="{7E9E558E-F7EF-4347-AD3C-FDB2A9BCF618}"/>
              </a:ext>
            </a:extLst>
          </p:cNvPr>
          <p:cNvSpPr>
            <a:spLocks noGrp="1"/>
          </p:cNvSpPr>
          <p:nvPr>
            <p:ph type="body" sz="quarter" idx="19" hasCustomPrompt="1"/>
          </p:nvPr>
        </p:nvSpPr>
        <p:spPr>
          <a:xfrm>
            <a:off x="8635999" y="4294303"/>
            <a:ext cx="2820761" cy="1496898"/>
          </a:xfrm>
        </p:spPr>
        <p:txBody>
          <a:bodyPr>
            <a:noAutofit/>
          </a:bodyPr>
          <a:lstStyle>
            <a:lvl1pPr marL="0" indent="0" algn="l">
              <a:spcAft>
                <a:spcPts val="600"/>
              </a:spcAft>
              <a:buNone/>
              <a:defRPr sz="1400" b="0">
                <a:solidFill>
                  <a:schemeClr val="tx1">
                    <a:lumMod val="75000"/>
                    <a:lumOff val="25000"/>
                  </a:schemeClr>
                </a:solidFill>
                <a:latin typeface="+mn-lt"/>
              </a:defRPr>
            </a:lvl1pPr>
          </a:lstStyle>
          <a:p>
            <a:pPr lvl="0"/>
            <a:r>
              <a:rPr lang="en-US" noProof="0"/>
              <a:t>Edit Master text styles</a:t>
            </a:r>
          </a:p>
        </p:txBody>
      </p:sp>
      <p:sp>
        <p:nvSpPr>
          <p:cNvPr id="3" name="Title 2">
            <a:extLst>
              <a:ext uri="{FF2B5EF4-FFF2-40B4-BE49-F238E27FC236}">
                <a16:creationId xmlns:a16="http://schemas.microsoft.com/office/drawing/2014/main" id="{B9AD2AC4-32E8-BC46-848C-BEA37118CB63}"/>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554481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f Page Photo + Text">
    <p:spTree>
      <p:nvGrpSpPr>
        <p:cNvPr id="1" name=""/>
        <p:cNvGrpSpPr/>
        <p:nvPr/>
      </p:nvGrpSpPr>
      <p:grpSpPr>
        <a:xfrm>
          <a:off x="0" y="0"/>
          <a:ext cx="0" cy="0"/>
          <a:chOff x="0" y="0"/>
          <a:chExt cx="0" cy="0"/>
        </a:xfrm>
      </p:grpSpPr>
      <p:sp>
        <p:nvSpPr>
          <p:cNvPr id="11" name="Picture Placeholder 4">
            <a:extLst>
              <a:ext uri="{FF2B5EF4-FFF2-40B4-BE49-F238E27FC236}">
                <a16:creationId xmlns:a16="http://schemas.microsoft.com/office/drawing/2014/main" id="{679784BB-7CDD-484B-8F47-9CF1D79993F5}"/>
              </a:ext>
            </a:extLst>
          </p:cNvPr>
          <p:cNvSpPr>
            <a:spLocks noGrp="1"/>
          </p:cNvSpPr>
          <p:nvPr>
            <p:ph type="pic" sz="quarter" idx="13" hasCustomPrompt="1"/>
          </p:nvPr>
        </p:nvSpPr>
        <p:spPr>
          <a:xfrm>
            <a:off x="6299200" y="0"/>
            <a:ext cx="5892800" cy="6858000"/>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noProof="0"/>
              <a:t>Insert Image</a:t>
            </a:r>
          </a:p>
        </p:txBody>
      </p:sp>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446314" y="493776"/>
            <a:ext cx="5170715" cy="1089529"/>
          </a:xfrm>
        </p:spPr>
        <p:txBody>
          <a:bodyPr vert="horz" wrap="square" lIns="91440" tIns="45720" rIns="91440" bIns="45720" rtlCol="0" anchor="ctr">
            <a:spAutoFit/>
          </a:bodyPr>
          <a:lstStyle>
            <a:lvl1pPr>
              <a:defRPr lang="en-GB" sz="3600" spc="-60" dirty="0"/>
            </a:lvl1pPr>
          </a:lstStyle>
          <a:p>
            <a:pPr lvl="0"/>
            <a:r>
              <a:rPr lang="en-US" noProof="0"/>
              <a:t>Click to edit Master title style</a:t>
            </a: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571499" y="2061165"/>
            <a:ext cx="5045529" cy="334508"/>
          </a:xfrm>
        </p:spPr>
        <p:txBody>
          <a:bodyPr>
            <a:noAutofit/>
          </a:bodyPr>
          <a:lstStyle>
            <a:lvl1pPr marL="0" indent="0" algn="l">
              <a:buNone/>
              <a:defRPr sz="1600" b="1">
                <a:solidFill>
                  <a:schemeClr val="accent3"/>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571499" y="2708227"/>
            <a:ext cx="5045529" cy="3561943"/>
          </a:xfrm>
        </p:spPr>
        <p:txBody>
          <a:bodyPr>
            <a:noAutofit/>
          </a:bodyPr>
          <a:lstStyle>
            <a:lvl1pPr marL="0" indent="0" algn="l">
              <a:buNone/>
              <a:defRPr sz="1400" b="0">
                <a:solidFill>
                  <a:schemeClr val="tx1">
                    <a:lumMod val="75000"/>
                    <a:lumOff val="25000"/>
                  </a:schemeClr>
                </a:solidFill>
                <a:latin typeface="+mn-lt"/>
              </a:defRPr>
            </a:lvl1pPr>
          </a:lstStyle>
          <a:p>
            <a:pPr lvl="0"/>
            <a:r>
              <a:rPr lang="en-US" noProof="0"/>
              <a:t>Edit Master text styles</a:t>
            </a: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8" name="Rectangle 7">
            <a:extLst>
              <a:ext uri="{FF2B5EF4-FFF2-40B4-BE49-F238E27FC236}">
                <a16:creationId xmlns:a16="http://schemas.microsoft.com/office/drawing/2014/main" id="{1E6A75B6-7B4E-496F-A846-0FFBB6E1D164}"/>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0" name="Slide Number Placeholder 5">
            <a:extLst>
              <a:ext uri="{FF2B5EF4-FFF2-40B4-BE49-F238E27FC236}">
                <a16:creationId xmlns:a16="http://schemas.microsoft.com/office/drawing/2014/main" id="{7648ACB4-9C22-4636-800F-578055A5BC10}"/>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Tree>
    <p:extLst>
      <p:ext uri="{BB962C8B-B14F-4D97-AF65-F5344CB8AC3E}">
        <p14:creationId xmlns:p14="http://schemas.microsoft.com/office/powerpoint/2010/main" val="2043872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Flowchart: Document 3">
            <a:extLst>
              <a:ext uri="{FF2B5EF4-FFF2-40B4-BE49-F238E27FC236}">
                <a16:creationId xmlns:a16="http://schemas.microsoft.com/office/drawing/2014/main" id="{D5C833BC-89A8-4D28-9D63-F45F14D694BF}"/>
              </a:ext>
            </a:extLst>
          </p:cNvPr>
          <p:cNvSpPr/>
          <p:nvPr userDrawn="1"/>
        </p:nvSpPr>
        <p:spPr>
          <a:xfrm flipH="1">
            <a:off x="123987" y="124955"/>
            <a:ext cx="11953415" cy="4408002"/>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17 w 21617"/>
              <a:gd name="connsiteY0" fmla="*/ 0 h 23765"/>
              <a:gd name="connsiteX1" fmla="*/ 21617 w 21617"/>
              <a:gd name="connsiteY1" fmla="*/ 0 h 23765"/>
              <a:gd name="connsiteX2" fmla="*/ 21617 w 21617"/>
              <a:gd name="connsiteY2" fmla="*/ 17322 h 23765"/>
              <a:gd name="connsiteX3" fmla="*/ 0 w 21617"/>
              <a:gd name="connsiteY3" fmla="*/ 22875 h 23765"/>
              <a:gd name="connsiteX4" fmla="*/ 17 w 21617"/>
              <a:gd name="connsiteY4" fmla="*/ 0 h 23765"/>
              <a:gd name="connsiteX0" fmla="*/ 17 w 21617"/>
              <a:gd name="connsiteY0" fmla="*/ 0 h 24368"/>
              <a:gd name="connsiteX1" fmla="*/ 21617 w 21617"/>
              <a:gd name="connsiteY1" fmla="*/ 0 h 24368"/>
              <a:gd name="connsiteX2" fmla="*/ 21617 w 21617"/>
              <a:gd name="connsiteY2" fmla="*/ 17322 h 24368"/>
              <a:gd name="connsiteX3" fmla="*/ 0 w 21617"/>
              <a:gd name="connsiteY3" fmla="*/ 22875 h 24368"/>
              <a:gd name="connsiteX4" fmla="*/ 17 w 21617"/>
              <a:gd name="connsiteY4" fmla="*/ 0 h 24368"/>
              <a:gd name="connsiteX0" fmla="*/ 17 w 21617"/>
              <a:gd name="connsiteY0" fmla="*/ 0 h 24514"/>
              <a:gd name="connsiteX1" fmla="*/ 21617 w 21617"/>
              <a:gd name="connsiteY1" fmla="*/ 0 h 24514"/>
              <a:gd name="connsiteX2" fmla="*/ 21617 w 21617"/>
              <a:gd name="connsiteY2" fmla="*/ 17322 h 24514"/>
              <a:gd name="connsiteX3" fmla="*/ 0 w 21617"/>
              <a:gd name="connsiteY3" fmla="*/ 22875 h 24514"/>
              <a:gd name="connsiteX4" fmla="*/ 17 w 21617"/>
              <a:gd name="connsiteY4" fmla="*/ 0 h 24514"/>
              <a:gd name="connsiteX0" fmla="*/ 17 w 21617"/>
              <a:gd name="connsiteY0" fmla="*/ 0 h 24569"/>
              <a:gd name="connsiteX1" fmla="*/ 21617 w 21617"/>
              <a:gd name="connsiteY1" fmla="*/ 0 h 24569"/>
              <a:gd name="connsiteX2" fmla="*/ 21617 w 21617"/>
              <a:gd name="connsiteY2" fmla="*/ 17322 h 24569"/>
              <a:gd name="connsiteX3" fmla="*/ 0 w 21617"/>
              <a:gd name="connsiteY3" fmla="*/ 22875 h 24569"/>
              <a:gd name="connsiteX4" fmla="*/ 17 w 21617"/>
              <a:gd name="connsiteY4" fmla="*/ 0 h 24569"/>
              <a:gd name="connsiteX0" fmla="*/ 17 w 21617"/>
              <a:gd name="connsiteY0" fmla="*/ 0 h 24698"/>
              <a:gd name="connsiteX1" fmla="*/ 21617 w 21617"/>
              <a:gd name="connsiteY1" fmla="*/ 0 h 24698"/>
              <a:gd name="connsiteX2" fmla="*/ 21617 w 21617"/>
              <a:gd name="connsiteY2" fmla="*/ 17322 h 24698"/>
              <a:gd name="connsiteX3" fmla="*/ 0 w 21617"/>
              <a:gd name="connsiteY3" fmla="*/ 22875 h 24698"/>
              <a:gd name="connsiteX4" fmla="*/ 17 w 21617"/>
              <a:gd name="connsiteY4" fmla="*/ 0 h 24698"/>
              <a:gd name="connsiteX0" fmla="*/ 17 w 21617"/>
              <a:gd name="connsiteY0" fmla="*/ 0 h 24785"/>
              <a:gd name="connsiteX1" fmla="*/ 21617 w 21617"/>
              <a:gd name="connsiteY1" fmla="*/ 0 h 24785"/>
              <a:gd name="connsiteX2" fmla="*/ 21617 w 21617"/>
              <a:gd name="connsiteY2" fmla="*/ 17322 h 24785"/>
              <a:gd name="connsiteX3" fmla="*/ 0 w 21617"/>
              <a:gd name="connsiteY3" fmla="*/ 22875 h 24785"/>
              <a:gd name="connsiteX4" fmla="*/ 17 w 21617"/>
              <a:gd name="connsiteY4" fmla="*/ 0 h 24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7" h="24785">
                <a:moveTo>
                  <a:pt x="17" y="0"/>
                </a:moveTo>
                <a:lnTo>
                  <a:pt x="21617" y="0"/>
                </a:lnTo>
                <a:lnTo>
                  <a:pt x="21617" y="17322"/>
                </a:lnTo>
                <a:cubicBezTo>
                  <a:pt x="10919" y="19230"/>
                  <a:pt x="10221" y="28798"/>
                  <a:pt x="0" y="22875"/>
                </a:cubicBezTo>
                <a:cubicBezTo>
                  <a:pt x="6" y="15250"/>
                  <a:pt x="11" y="7625"/>
                  <a:pt x="1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694871" y="5603181"/>
            <a:ext cx="9144000" cy="341632"/>
          </a:xfrm>
        </p:spPr>
        <p:txBody>
          <a:bodyPr vert="horz" lIns="91440" tIns="45720" rIns="91440" bIns="45720" rtlCol="0">
            <a:spAutoFit/>
          </a:bodyPr>
          <a:lstStyle>
            <a:lvl1pPr marL="0" indent="0">
              <a:buNone/>
              <a:defRPr lang="en-GB" sz="1800" dirty="0">
                <a:solidFill>
                  <a:schemeClr val="accent2">
                    <a:lumMod val="50000"/>
                  </a:schemeClr>
                </a:solidFill>
                <a:latin typeface="+mn-lt"/>
              </a:defRPr>
            </a:lvl1pPr>
          </a:lstStyle>
          <a:p>
            <a:pPr marL="228600" lvl="0" indent="-22860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10607040" cy="701731"/>
          </a:xfrm>
        </p:spPr>
        <p:txBody>
          <a:bodyPr vert="horz" lIns="91440" tIns="45720" rIns="91440" bIns="45720" rtlCol="0" anchor="b">
            <a:spAutoFit/>
          </a:bodyPr>
          <a:lstStyle>
            <a:lvl1pPr>
              <a:defRPr lang="en-GB" sz="44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435429" y="4726452"/>
            <a:ext cx="72571"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3582240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4" name="Flowchart: Document 3">
            <a:extLst>
              <a:ext uri="{FF2B5EF4-FFF2-40B4-BE49-F238E27FC236}">
                <a16:creationId xmlns:a16="http://schemas.microsoft.com/office/drawing/2014/main" id="{7F75D8AF-79DE-4E2B-A15F-8EC66948BC31}"/>
              </a:ext>
            </a:extLst>
          </p:cNvPr>
          <p:cNvSpPr/>
          <p:nvPr userDrawn="1"/>
        </p:nvSpPr>
        <p:spPr>
          <a:xfrm flipH="1" flipV="1">
            <a:off x="114590" y="4581492"/>
            <a:ext cx="11962815" cy="2152681"/>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17 w 21617"/>
              <a:gd name="connsiteY0" fmla="*/ 0 h 23765"/>
              <a:gd name="connsiteX1" fmla="*/ 21617 w 21617"/>
              <a:gd name="connsiteY1" fmla="*/ 0 h 23765"/>
              <a:gd name="connsiteX2" fmla="*/ 21617 w 21617"/>
              <a:gd name="connsiteY2" fmla="*/ 17322 h 23765"/>
              <a:gd name="connsiteX3" fmla="*/ 0 w 21617"/>
              <a:gd name="connsiteY3" fmla="*/ 22875 h 23765"/>
              <a:gd name="connsiteX4" fmla="*/ 17 w 21617"/>
              <a:gd name="connsiteY4" fmla="*/ 0 h 23765"/>
              <a:gd name="connsiteX0" fmla="*/ 17 w 21617"/>
              <a:gd name="connsiteY0" fmla="*/ 0 h 24368"/>
              <a:gd name="connsiteX1" fmla="*/ 21617 w 21617"/>
              <a:gd name="connsiteY1" fmla="*/ 0 h 24368"/>
              <a:gd name="connsiteX2" fmla="*/ 21617 w 21617"/>
              <a:gd name="connsiteY2" fmla="*/ 17322 h 24368"/>
              <a:gd name="connsiteX3" fmla="*/ 0 w 21617"/>
              <a:gd name="connsiteY3" fmla="*/ 22875 h 24368"/>
              <a:gd name="connsiteX4" fmla="*/ 17 w 21617"/>
              <a:gd name="connsiteY4" fmla="*/ 0 h 24368"/>
              <a:gd name="connsiteX0" fmla="*/ 17 w 21617"/>
              <a:gd name="connsiteY0" fmla="*/ 0 h 24514"/>
              <a:gd name="connsiteX1" fmla="*/ 21617 w 21617"/>
              <a:gd name="connsiteY1" fmla="*/ 0 h 24514"/>
              <a:gd name="connsiteX2" fmla="*/ 21617 w 21617"/>
              <a:gd name="connsiteY2" fmla="*/ 17322 h 24514"/>
              <a:gd name="connsiteX3" fmla="*/ 0 w 21617"/>
              <a:gd name="connsiteY3" fmla="*/ 22875 h 24514"/>
              <a:gd name="connsiteX4" fmla="*/ 17 w 21617"/>
              <a:gd name="connsiteY4" fmla="*/ 0 h 24514"/>
              <a:gd name="connsiteX0" fmla="*/ 17 w 21617"/>
              <a:gd name="connsiteY0" fmla="*/ 0 h 24569"/>
              <a:gd name="connsiteX1" fmla="*/ 21617 w 21617"/>
              <a:gd name="connsiteY1" fmla="*/ 0 h 24569"/>
              <a:gd name="connsiteX2" fmla="*/ 21617 w 21617"/>
              <a:gd name="connsiteY2" fmla="*/ 17322 h 24569"/>
              <a:gd name="connsiteX3" fmla="*/ 0 w 21617"/>
              <a:gd name="connsiteY3" fmla="*/ 22875 h 24569"/>
              <a:gd name="connsiteX4" fmla="*/ 17 w 21617"/>
              <a:gd name="connsiteY4" fmla="*/ 0 h 24569"/>
              <a:gd name="connsiteX0" fmla="*/ 17 w 21617"/>
              <a:gd name="connsiteY0" fmla="*/ 0 h 24698"/>
              <a:gd name="connsiteX1" fmla="*/ 21617 w 21617"/>
              <a:gd name="connsiteY1" fmla="*/ 0 h 24698"/>
              <a:gd name="connsiteX2" fmla="*/ 21617 w 21617"/>
              <a:gd name="connsiteY2" fmla="*/ 17322 h 24698"/>
              <a:gd name="connsiteX3" fmla="*/ 0 w 21617"/>
              <a:gd name="connsiteY3" fmla="*/ 22875 h 24698"/>
              <a:gd name="connsiteX4" fmla="*/ 17 w 21617"/>
              <a:gd name="connsiteY4" fmla="*/ 0 h 24698"/>
              <a:gd name="connsiteX0" fmla="*/ 17 w 21617"/>
              <a:gd name="connsiteY0" fmla="*/ 0 h 24785"/>
              <a:gd name="connsiteX1" fmla="*/ 21617 w 21617"/>
              <a:gd name="connsiteY1" fmla="*/ 0 h 24785"/>
              <a:gd name="connsiteX2" fmla="*/ 21617 w 21617"/>
              <a:gd name="connsiteY2" fmla="*/ 17322 h 24785"/>
              <a:gd name="connsiteX3" fmla="*/ 0 w 21617"/>
              <a:gd name="connsiteY3" fmla="*/ 22875 h 24785"/>
              <a:gd name="connsiteX4" fmla="*/ 17 w 21617"/>
              <a:gd name="connsiteY4" fmla="*/ 0 h 24785"/>
              <a:gd name="connsiteX0" fmla="*/ 34 w 21634"/>
              <a:gd name="connsiteY0" fmla="*/ 0 h 36778"/>
              <a:gd name="connsiteX1" fmla="*/ 21634 w 21634"/>
              <a:gd name="connsiteY1" fmla="*/ 0 h 36778"/>
              <a:gd name="connsiteX2" fmla="*/ 21634 w 21634"/>
              <a:gd name="connsiteY2" fmla="*/ 17322 h 36778"/>
              <a:gd name="connsiteX3" fmla="*/ 0 w 21634"/>
              <a:gd name="connsiteY3" fmla="*/ 35787 h 36778"/>
              <a:gd name="connsiteX4" fmla="*/ 34 w 21634"/>
              <a:gd name="connsiteY4" fmla="*/ 0 h 36778"/>
              <a:gd name="connsiteX0" fmla="*/ 34 w 21634"/>
              <a:gd name="connsiteY0" fmla="*/ 0 h 41874"/>
              <a:gd name="connsiteX1" fmla="*/ 21634 w 21634"/>
              <a:gd name="connsiteY1" fmla="*/ 0 h 41874"/>
              <a:gd name="connsiteX2" fmla="*/ 21634 w 21634"/>
              <a:gd name="connsiteY2" fmla="*/ 17322 h 41874"/>
              <a:gd name="connsiteX3" fmla="*/ 0 w 21634"/>
              <a:gd name="connsiteY3" fmla="*/ 35787 h 41874"/>
              <a:gd name="connsiteX4" fmla="*/ 34 w 21634"/>
              <a:gd name="connsiteY4" fmla="*/ 0 h 41874"/>
              <a:gd name="connsiteX0" fmla="*/ 34 w 21634"/>
              <a:gd name="connsiteY0" fmla="*/ 0 h 42123"/>
              <a:gd name="connsiteX1" fmla="*/ 21634 w 21634"/>
              <a:gd name="connsiteY1" fmla="*/ 0 h 42123"/>
              <a:gd name="connsiteX2" fmla="*/ 21634 w 21634"/>
              <a:gd name="connsiteY2" fmla="*/ 17322 h 42123"/>
              <a:gd name="connsiteX3" fmla="*/ 0 w 21634"/>
              <a:gd name="connsiteY3" fmla="*/ 35787 h 42123"/>
              <a:gd name="connsiteX4" fmla="*/ 34 w 21634"/>
              <a:gd name="connsiteY4" fmla="*/ 0 h 42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34" h="42123">
                <a:moveTo>
                  <a:pt x="34" y="0"/>
                </a:moveTo>
                <a:lnTo>
                  <a:pt x="21634" y="0"/>
                </a:lnTo>
                <a:lnTo>
                  <a:pt x="21634" y="17322"/>
                </a:lnTo>
                <a:cubicBezTo>
                  <a:pt x="10970" y="21444"/>
                  <a:pt x="9198" y="56098"/>
                  <a:pt x="0" y="35787"/>
                </a:cubicBezTo>
                <a:cubicBezTo>
                  <a:pt x="6" y="28162"/>
                  <a:pt x="28" y="7625"/>
                  <a:pt x="3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696686" y="1611383"/>
            <a:ext cx="9666514" cy="746846"/>
          </a:xfrm>
        </p:spPr>
        <p:txBody>
          <a:bodyPr anchor="t">
            <a:noAutofit/>
          </a:bodyPr>
          <a:lstStyle>
            <a:lvl1pPr>
              <a:defRPr sz="4800" spc="-150">
                <a:solidFill>
                  <a:schemeClr val="tx1">
                    <a:lumMod val="75000"/>
                    <a:lumOff val="25000"/>
                  </a:schemeClr>
                </a:solidFill>
              </a:defRPr>
            </a:lvl1pPr>
          </a:lstStyle>
          <a:p>
            <a:r>
              <a:rPr lang="en-US" noProof="0"/>
              <a:t>Section Header 1</a:t>
            </a:r>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696686" y="2464424"/>
            <a:ext cx="9666514" cy="221599"/>
          </a:xfrm>
        </p:spPr>
        <p:txBody>
          <a:bodyPr tIns="0" bIns="0">
            <a:spAutoFit/>
          </a:bodyPr>
          <a:lstStyle>
            <a:lvl1pPr marL="0" indent="0">
              <a:buNone/>
              <a:defRPr sz="16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Subtitle</a:t>
            </a:r>
          </a:p>
        </p:txBody>
      </p:sp>
      <p:sp>
        <p:nvSpPr>
          <p:cNvPr id="13" name="Rectangle 12">
            <a:extLst>
              <a:ext uri="{FF2B5EF4-FFF2-40B4-BE49-F238E27FC236}">
                <a16:creationId xmlns:a16="http://schemas.microsoft.com/office/drawing/2014/main" id="{560C8850-C2CD-4E0B-AA6F-6B884EB94B4B}"/>
              </a:ext>
            </a:extLst>
          </p:cNvPr>
          <p:cNvSpPr/>
          <p:nvPr userDrawn="1"/>
        </p:nvSpPr>
        <p:spPr>
          <a:xfrm>
            <a:off x="435429" y="1532049"/>
            <a:ext cx="72571" cy="1371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8" name="Rectangle 7">
            <a:extLst>
              <a:ext uri="{FF2B5EF4-FFF2-40B4-BE49-F238E27FC236}">
                <a16:creationId xmlns:a16="http://schemas.microsoft.com/office/drawing/2014/main" id="{80D3D7B7-CDD7-4664-B2D8-6F60FEAEAC45}"/>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Slide Number Placeholder 5">
            <a:extLst>
              <a:ext uri="{FF2B5EF4-FFF2-40B4-BE49-F238E27FC236}">
                <a16:creationId xmlns:a16="http://schemas.microsoft.com/office/drawing/2014/main" id="{9E81145E-5F17-4CB6-9E17-ECF3BB38DE75}"/>
              </a:ext>
            </a:extLst>
          </p:cNvPr>
          <p:cNvSpPr txBox="1">
            <a:spLocks/>
          </p:cNvSpPr>
          <p:nvPr userDrawn="1"/>
        </p:nvSpPr>
        <p:spPr>
          <a:xfrm>
            <a:off x="11360016" y="6369050"/>
            <a:ext cx="335909" cy="365125"/>
          </a:xfrm>
          <a:prstGeom prst="rect">
            <a:avLst/>
          </a:prstGeom>
          <a:solidFill>
            <a:schemeClr val="bg1">
              <a:lumMod val="85000"/>
            </a:schemeClr>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tx1"/>
                </a:solidFill>
              </a:rPr>
              <a:pPr/>
              <a:t>‹#›</a:t>
            </a:fld>
            <a:endParaRPr lang="en-US" b="1" noProof="0">
              <a:solidFill>
                <a:schemeClr val="tx1"/>
              </a:solidFill>
            </a:endParaRPr>
          </a:p>
        </p:txBody>
      </p:sp>
    </p:spTree>
    <p:extLst>
      <p:ext uri="{BB962C8B-B14F-4D97-AF65-F5344CB8AC3E}">
        <p14:creationId xmlns:p14="http://schemas.microsoft.com/office/powerpoint/2010/main" val="23672193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noProof="0"/>
              <a:t>Click to edit Master title style</a:t>
            </a:r>
          </a:p>
        </p:txBody>
      </p:sp>
      <p:sp>
        <p:nvSpPr>
          <p:cNvPr id="11" name="Content Placeholder 2">
            <a:extLst>
              <a:ext uri="{FF2B5EF4-FFF2-40B4-BE49-F238E27FC236}">
                <a16:creationId xmlns:a16="http://schemas.microsoft.com/office/drawing/2014/main" id="{758E3AAF-44AA-41E0-AE18-8B461598AD07}"/>
              </a:ext>
            </a:extLst>
          </p:cNvPr>
          <p:cNvSpPr>
            <a:spLocks noGrp="1"/>
          </p:cNvSpPr>
          <p:nvPr>
            <p:ph sz="half" idx="1" hasCustomPrompt="1"/>
          </p:nvPr>
        </p:nvSpPr>
        <p:spPr>
          <a:xfrm>
            <a:off x="446314" y="1825625"/>
            <a:ext cx="5306787" cy="4351338"/>
          </a:xfrm>
        </p:spPr>
        <p:txBody>
          <a:bodyPr>
            <a:normAutofit/>
          </a:bodyPr>
          <a:lstStyle>
            <a:lvl1pPr>
              <a:defRPr sz="2000"/>
            </a:lvl1pPr>
            <a:lvl2pPr>
              <a:defRPr sz="1800"/>
            </a:lvl2pPr>
            <a:lvl3pPr>
              <a:defRPr sz="1600"/>
            </a:lvl3pPr>
            <a:lvl4pPr>
              <a:defRPr sz="1400"/>
            </a:lvl4pPr>
            <a:lvl5pPr>
              <a:defRPr sz="14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Content Placeholder 3">
            <a:extLst>
              <a:ext uri="{FF2B5EF4-FFF2-40B4-BE49-F238E27FC236}">
                <a16:creationId xmlns:a16="http://schemas.microsoft.com/office/drawing/2014/main" id="{FC1B8B60-5429-4EF9-93D0-2CCCF562B916}"/>
              </a:ext>
            </a:extLst>
          </p:cNvPr>
          <p:cNvSpPr>
            <a:spLocks noGrp="1"/>
          </p:cNvSpPr>
          <p:nvPr>
            <p:ph sz="half" idx="2" hasCustomPrompt="1"/>
          </p:nvPr>
        </p:nvSpPr>
        <p:spPr>
          <a:xfrm>
            <a:off x="64389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694700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a:xfrm>
            <a:off x="839788" y="734043"/>
            <a:ext cx="3932237" cy="1089529"/>
          </a:xfrm>
        </p:spPr>
        <p:txBody>
          <a:bodyPr/>
          <a:lstStyle/>
          <a:p>
            <a:r>
              <a:rPr lang="en-US" noProof="0"/>
              <a:t>Click to edit Master title style</a:t>
            </a:r>
          </a:p>
        </p:txBody>
      </p:sp>
      <p:sp>
        <p:nvSpPr>
          <p:cNvPr id="15" name="Text Placeholder 3">
            <a:extLst>
              <a:ext uri="{FF2B5EF4-FFF2-40B4-BE49-F238E27FC236}">
                <a16:creationId xmlns:a16="http://schemas.microsoft.com/office/drawing/2014/main" id="{9B6692B7-0F8A-4381-96B4-5F358BFD1E90}"/>
              </a:ext>
            </a:extLst>
          </p:cNvPr>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6" name="Content Placeholder 2">
            <a:extLst>
              <a:ext uri="{FF2B5EF4-FFF2-40B4-BE49-F238E27FC236}">
                <a16:creationId xmlns:a16="http://schemas.microsoft.com/office/drawing/2014/main" id="{B43535EE-90E2-422C-B7AC-4D346E8D6E04}"/>
              </a:ext>
            </a:extLst>
          </p:cNvPr>
          <p:cNvSpPr>
            <a:spLocks noGrp="1"/>
          </p:cNvSpPr>
          <p:nvPr>
            <p:ph idx="1" hasCustomPrompt="1"/>
          </p:nvPr>
        </p:nvSpPr>
        <p:spPr>
          <a:xfrm>
            <a:off x="5183188" y="500215"/>
            <a:ext cx="6172200" cy="536877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41764241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446314" y="-1"/>
            <a:ext cx="1188720" cy="128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a:xfrm>
            <a:off x="839788" y="734043"/>
            <a:ext cx="3932237" cy="1089529"/>
          </a:xfrm>
        </p:spPr>
        <p:txBody>
          <a:bodyPr/>
          <a:lstStyle/>
          <a:p>
            <a:r>
              <a:rPr lang="en-US" noProof="0"/>
              <a:t>Click to edit Master title style</a:t>
            </a:r>
          </a:p>
        </p:txBody>
      </p:sp>
      <p:sp>
        <p:nvSpPr>
          <p:cNvPr id="15" name="Text Placeholder 3">
            <a:extLst>
              <a:ext uri="{FF2B5EF4-FFF2-40B4-BE49-F238E27FC236}">
                <a16:creationId xmlns:a16="http://schemas.microsoft.com/office/drawing/2014/main" id="{9B6692B7-0F8A-4381-96B4-5F358BFD1E90}"/>
              </a:ext>
            </a:extLst>
          </p:cNvPr>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1" name="Picture Placeholder 2">
            <a:extLst>
              <a:ext uri="{FF2B5EF4-FFF2-40B4-BE49-F238E27FC236}">
                <a16:creationId xmlns:a16="http://schemas.microsoft.com/office/drawing/2014/main" id="{131CB29F-0BE0-476F-B57A-7638E9BFAE76}"/>
              </a:ext>
            </a:extLst>
          </p:cNvPr>
          <p:cNvSpPr>
            <a:spLocks noGrp="1"/>
          </p:cNvSpPr>
          <p:nvPr>
            <p:ph type="pic" idx="1"/>
          </p:nvPr>
        </p:nvSpPr>
        <p:spPr>
          <a:xfrm>
            <a:off x="5183188" y="500215"/>
            <a:ext cx="6172200" cy="536877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p>
        </p:txBody>
      </p:sp>
    </p:spTree>
    <p:extLst>
      <p:ext uri="{BB962C8B-B14F-4D97-AF65-F5344CB8AC3E}">
        <p14:creationId xmlns:p14="http://schemas.microsoft.com/office/powerpoint/2010/main" val="16409964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34329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4E46C0F6-F728-4FF0-A7F3-F6AECCD35B33}"/>
              </a:ext>
            </a:extLst>
          </p:cNvPr>
          <p:cNvSpPr>
            <a:spLocks noGrp="1"/>
          </p:cNvSpPr>
          <p:nvPr>
            <p:ph type="pic" sz="quarter" idx="13" hasCustomPrompt="1"/>
          </p:nvPr>
        </p:nvSpPr>
        <p:spPr>
          <a:xfrm>
            <a:off x="120650" y="136525"/>
            <a:ext cx="11950700" cy="6584951"/>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noProof="0"/>
              <a:t>Insert image</a:t>
            </a:r>
          </a:p>
        </p:txBody>
      </p:sp>
      <p:sp>
        <p:nvSpPr>
          <p:cNvPr id="7" name="Text Placeholder 6">
            <a:extLst>
              <a:ext uri="{FF2B5EF4-FFF2-40B4-BE49-F238E27FC236}">
                <a16:creationId xmlns:a16="http://schemas.microsoft.com/office/drawing/2014/main" id="{E4DAD220-8CE3-4FF4-957A-1E24442C6565}"/>
              </a:ext>
            </a:extLst>
          </p:cNvPr>
          <p:cNvSpPr>
            <a:spLocks noGrp="1"/>
          </p:cNvSpPr>
          <p:nvPr>
            <p:ph type="body" sz="quarter" idx="14" hasCustomPrompt="1"/>
          </p:nvPr>
        </p:nvSpPr>
        <p:spPr>
          <a:xfrm>
            <a:off x="1587500" y="4022725"/>
            <a:ext cx="10033000" cy="1236236"/>
          </a:xfrm>
          <a:solidFill>
            <a:schemeClr val="tx1">
              <a:alpha val="68000"/>
            </a:schemeClr>
          </a:solidFill>
        </p:spPr>
        <p:txBody>
          <a:bodyPr lIns="274320" tIns="274320" rIns="274320" bIns="274320" anchor="ctr">
            <a:spAutoFit/>
          </a:bodyPr>
          <a:lstStyle>
            <a:lvl1pPr marL="0" indent="0">
              <a:lnSpc>
                <a:spcPct val="100000"/>
              </a:lnSpc>
              <a:buNone/>
              <a:defRPr sz="1800" b="0">
                <a:solidFill>
                  <a:schemeClr val="bg1"/>
                </a:solidFill>
              </a:defRPr>
            </a:lvl1pPr>
          </a:lstStyle>
          <a:p>
            <a:pPr lvl="0"/>
            <a:r>
              <a:rPr lang="en-US" noProof="0"/>
              <a:t>Edit Master text styles</a:t>
            </a:r>
          </a:p>
          <a:p>
            <a:pPr lvl="0"/>
            <a:endParaRPr lang="en-US" noProof="0"/>
          </a:p>
        </p:txBody>
      </p:sp>
      <p:sp>
        <p:nvSpPr>
          <p:cNvPr id="8" name="Text Placeholder 6">
            <a:extLst>
              <a:ext uri="{FF2B5EF4-FFF2-40B4-BE49-F238E27FC236}">
                <a16:creationId xmlns:a16="http://schemas.microsoft.com/office/drawing/2014/main" id="{58FDDD78-44AA-4B92-90B8-DFC56D688C50}"/>
              </a:ext>
            </a:extLst>
          </p:cNvPr>
          <p:cNvSpPr>
            <a:spLocks noGrp="1"/>
          </p:cNvSpPr>
          <p:nvPr>
            <p:ph type="body" sz="quarter" idx="15" hasCustomPrompt="1"/>
          </p:nvPr>
        </p:nvSpPr>
        <p:spPr>
          <a:xfrm>
            <a:off x="336550" y="3269342"/>
            <a:ext cx="1155366" cy="2576090"/>
          </a:xfrm>
          <a:noFill/>
        </p:spPr>
        <p:txBody>
          <a:bodyPr wrap="square" lIns="182880" tIns="182880" rIns="182880" bIns="91440">
            <a:spAutoFit/>
          </a:bodyPr>
          <a:lstStyle>
            <a:lvl1pPr marL="0" indent="0">
              <a:buNone/>
              <a:defRPr sz="16600" b="1">
                <a:solidFill>
                  <a:schemeClr val="bg1"/>
                </a:solidFill>
                <a:latin typeface="Arial" panose="020B0604020202020204" pitchFamily="34" charset="0"/>
                <a:cs typeface="Arial" panose="020B0604020202020204" pitchFamily="34" charset="0"/>
              </a:defRPr>
            </a:lvl1pPr>
          </a:lstStyle>
          <a:p>
            <a:pPr lvl="0"/>
            <a:r>
              <a:rPr lang="en-US" noProof="0"/>
              <a:t>“</a:t>
            </a:r>
          </a:p>
        </p:txBody>
      </p:sp>
      <p:sp>
        <p:nvSpPr>
          <p:cNvPr id="9" name="Frame 8">
            <a:extLst>
              <a:ext uri="{FF2B5EF4-FFF2-40B4-BE49-F238E27FC236}">
                <a16:creationId xmlns:a16="http://schemas.microsoft.com/office/drawing/2014/main" id="{0283712C-6C33-4303-985C-6493AAFAF405}"/>
              </a:ext>
            </a:extLst>
          </p:cNvPr>
          <p:cNvSpPr/>
          <p:nvPr userDrawn="1"/>
        </p:nvSpPr>
        <p:spPr>
          <a:xfrm>
            <a:off x="-2" y="0"/>
            <a:ext cx="12192001" cy="68580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0" name="Rectangle 9">
            <a:extLst>
              <a:ext uri="{FF2B5EF4-FFF2-40B4-BE49-F238E27FC236}">
                <a16:creationId xmlns:a16="http://schemas.microsoft.com/office/drawing/2014/main" id="{5793B617-BDEC-4471-BF16-3ADF8D92DD69}"/>
              </a:ext>
            </a:extLst>
          </p:cNvPr>
          <p:cNvSpPr/>
          <p:nvPr userDrawn="1"/>
        </p:nvSpPr>
        <p:spPr>
          <a:xfrm>
            <a:off x="11360016" y="6369050"/>
            <a:ext cx="335909" cy="48895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11" name="Slide Number Placeholder 5">
            <a:extLst>
              <a:ext uri="{FF2B5EF4-FFF2-40B4-BE49-F238E27FC236}">
                <a16:creationId xmlns:a16="http://schemas.microsoft.com/office/drawing/2014/main" id="{33D238BD-C38B-4BEB-92A5-657AAB9C5351}"/>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
        <p:nvSpPr>
          <p:cNvPr id="2" name="Title 1">
            <a:extLst>
              <a:ext uri="{FF2B5EF4-FFF2-40B4-BE49-F238E27FC236}">
                <a16:creationId xmlns:a16="http://schemas.microsoft.com/office/drawing/2014/main" id="{50E81040-AE93-4763-96F3-062F0F2D8F14}"/>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070143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9" name="Picture Placeholder 3">
            <a:extLst>
              <a:ext uri="{FF2B5EF4-FFF2-40B4-BE49-F238E27FC236}">
                <a16:creationId xmlns:a16="http://schemas.microsoft.com/office/drawing/2014/main" id="{7C719AD2-39D2-425C-90E5-8FD2D783ADDF}"/>
              </a:ext>
            </a:extLst>
          </p:cNvPr>
          <p:cNvSpPr>
            <a:spLocks noGrp="1"/>
          </p:cNvSpPr>
          <p:nvPr>
            <p:ph type="pic" sz="quarter" idx="13" hasCustomPrompt="1"/>
          </p:nvPr>
        </p:nvSpPr>
        <p:spPr>
          <a:xfrm>
            <a:off x="0" y="0"/>
            <a:ext cx="12192000" cy="6858000"/>
          </a:xfrm>
          <a:solidFill>
            <a:schemeClr val="bg1">
              <a:lumMod val="95000"/>
            </a:schemeClr>
          </a:solidFill>
        </p:spPr>
        <p:txBody>
          <a:bodyPr vert="horz" wrap="square" lIns="91440" tIns="45720" rIns="91440" bIns="45720" rtlCol="0" anchor="ctr" anchorCtr="1">
            <a:noAutofit/>
          </a:bodyPr>
          <a:lstStyle>
            <a:lvl1pPr marL="0" indent="0">
              <a:buNone/>
              <a:defRPr lang="en-GB" sz="1800"/>
            </a:lvl1pPr>
          </a:lstStyle>
          <a:p>
            <a:pPr marL="228600" lvl="0" indent="-228600" algn="ctr"/>
            <a:r>
              <a:rPr lang="en-US" noProof="0"/>
              <a:t>Insert image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694871" y="4901450"/>
            <a:ext cx="4907643" cy="701731"/>
          </a:xfrm>
        </p:spPr>
        <p:txBody>
          <a:bodyPr vert="horz" wrap="square" lIns="91440" tIns="45720" rIns="91440" bIns="45720" rtlCol="0" anchor="b">
            <a:spAutoFit/>
          </a:bodyPr>
          <a:lstStyle>
            <a:lvl1pPr>
              <a:defRPr lang="en-GB" sz="4400" b="1" spc="-150" dirty="0">
                <a:solidFill>
                  <a:schemeClr val="bg1"/>
                </a:solidFill>
                <a:latin typeface="+mj-lt"/>
              </a:defRPr>
            </a:lvl1pPr>
          </a:lstStyle>
          <a:p>
            <a:pPr marL="0" lvl="0"/>
            <a:r>
              <a:rPr lang="en-US" noProof="0"/>
              <a:t>Thank You</a:t>
            </a:r>
          </a:p>
        </p:txBody>
      </p:sp>
    </p:spTree>
    <p:extLst>
      <p:ext uri="{BB962C8B-B14F-4D97-AF65-F5344CB8AC3E}">
        <p14:creationId xmlns:p14="http://schemas.microsoft.com/office/powerpoint/2010/main" val="734192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1B3994-EC85-4CEE-B849-7AE33810F50A}"/>
              </a:ext>
            </a:extLst>
          </p:cNvPr>
          <p:cNvSpPr>
            <a:spLocks noGrp="1"/>
          </p:cNvSpPr>
          <p:nvPr>
            <p:ph type="title"/>
          </p:nvPr>
        </p:nvSpPr>
        <p:spPr>
          <a:xfrm>
            <a:off x="446314" y="500215"/>
            <a:ext cx="11174186" cy="590931"/>
          </a:xfrm>
          <a:prstGeom prst="rect">
            <a:avLst/>
          </a:prstGeom>
        </p:spPr>
        <p:txBody>
          <a:bodyPr vert="horz" wrap="square" lIns="91440" tIns="45720" rIns="91440" bIns="45720" rtlCol="0" anchor="ctr">
            <a:spAutoFit/>
          </a:bodyPr>
          <a:lstStyle/>
          <a:p>
            <a:pPr lvl="0"/>
            <a:r>
              <a:rPr lang="en-US" noProof="0"/>
              <a:t>Click to edit Master title style</a:t>
            </a:r>
          </a:p>
        </p:txBody>
      </p:sp>
      <p:sp>
        <p:nvSpPr>
          <p:cNvPr id="3" name="Text Placeholder 2">
            <a:extLst>
              <a:ext uri="{FF2B5EF4-FFF2-40B4-BE49-F238E27FC236}">
                <a16:creationId xmlns:a16="http://schemas.microsoft.com/office/drawing/2014/main" id="{EE88709A-CA63-4EAC-968C-8873D088E691}"/>
              </a:ext>
            </a:extLst>
          </p:cNvPr>
          <p:cNvSpPr>
            <a:spLocks noGrp="1"/>
          </p:cNvSpPr>
          <p:nvPr>
            <p:ph type="body" idx="1"/>
          </p:nvPr>
        </p:nvSpPr>
        <p:spPr>
          <a:xfrm>
            <a:off x="446314" y="1253331"/>
            <a:ext cx="11174186" cy="477009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BBA3C17-8AAC-4933-A7DA-CD7D3F840BEB}"/>
              </a:ext>
            </a:extLst>
          </p:cNvPr>
          <p:cNvSpPr>
            <a:spLocks noGrp="1"/>
          </p:cNvSpPr>
          <p:nvPr>
            <p:ph type="ftr" sz="quarter" idx="3"/>
          </p:nvPr>
        </p:nvSpPr>
        <p:spPr>
          <a:xfrm>
            <a:off x="446314" y="6356350"/>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endParaRPr lang="en-US" noProof="0"/>
          </a:p>
        </p:txBody>
      </p:sp>
      <p:sp>
        <p:nvSpPr>
          <p:cNvPr id="7" name="Rectangle 6">
            <a:extLst>
              <a:ext uri="{FF2B5EF4-FFF2-40B4-BE49-F238E27FC236}">
                <a16:creationId xmlns:a16="http://schemas.microsoft.com/office/drawing/2014/main" id="{72B1D122-60D0-8B4D-896A-2A770C0B6343}"/>
              </a:ext>
            </a:extLst>
          </p:cNvPr>
          <p:cNvSpPr/>
          <p:nvPr userDrawn="1"/>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a:solidFill>
                <a:schemeClr val="tx1"/>
              </a:solidFill>
            </a:endParaRPr>
          </a:p>
        </p:txBody>
      </p:sp>
      <p:sp>
        <p:nvSpPr>
          <p:cNvPr id="8" name="Slide Number Placeholder 5">
            <a:extLst>
              <a:ext uri="{FF2B5EF4-FFF2-40B4-BE49-F238E27FC236}">
                <a16:creationId xmlns:a16="http://schemas.microsoft.com/office/drawing/2014/main" id="{6B5B9FA1-1805-A944-AC99-868579EBA1AD}"/>
              </a:ext>
            </a:extLst>
          </p:cNvPr>
          <p:cNvSpPr txBox="1">
            <a:spLocks/>
          </p:cNvSpPr>
          <p:nvPr userDrawn="1"/>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noProof="0" smtClean="0">
                <a:solidFill>
                  <a:schemeClr val="bg1"/>
                </a:solidFill>
              </a:rPr>
              <a:pPr/>
              <a:t>‹#›</a:t>
            </a:fld>
            <a:endParaRPr lang="en-US" b="1" noProof="0">
              <a:solidFill>
                <a:schemeClr val="bg1"/>
              </a:solidFill>
            </a:endParaRPr>
          </a:p>
        </p:txBody>
      </p:sp>
    </p:spTree>
    <p:extLst>
      <p:ext uri="{BB962C8B-B14F-4D97-AF65-F5344CB8AC3E}">
        <p14:creationId xmlns:p14="http://schemas.microsoft.com/office/powerpoint/2010/main" val="3981575698"/>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61" r:id="rId4"/>
    <p:sldLayoutId id="2147483662" r:id="rId5"/>
    <p:sldLayoutId id="2147483650" r:id="rId6"/>
    <p:sldLayoutId id="2147483668" r:id="rId7"/>
    <p:sldLayoutId id="2147483674" r:id="rId8"/>
    <p:sldLayoutId id="2147483666" r:id="rId9"/>
    <p:sldLayoutId id="2147483664" r:id="rId10"/>
    <p:sldLayoutId id="2147483663" r:id="rId11"/>
    <p:sldLayoutId id="2147483667" r:id="rId12"/>
    <p:sldLayoutId id="2147483671" r:id="rId13"/>
    <p:sldLayoutId id="2147483672" r:id="rId14"/>
    <p:sldLayoutId id="2147483673" r:id="rId15"/>
    <p:sldLayoutId id="2147483675" r:id="rId16"/>
    <p:sldLayoutId id="2147483676" r:id="rId17"/>
    <p:sldLayoutId id="2147483665" r:id="rId18"/>
    <p:sldLayoutId id="2147483669" r:id="rId19"/>
    <p:sldLayoutId id="2147483670" r:id="rId20"/>
  </p:sldLayoutIdLst>
  <p:hf hdr="0" ftr="0" dt="0"/>
  <p:txStyles>
    <p:titleStyle>
      <a:lvl1pPr algn="l" defTabSz="914400" rtl="0" eaLnBrk="1" latinLnBrk="0" hangingPunct="1">
        <a:lnSpc>
          <a:spcPct val="90000"/>
        </a:lnSpc>
        <a:spcBef>
          <a:spcPct val="0"/>
        </a:spcBef>
        <a:buNone/>
        <a:defRPr lang="en-GB" sz="3600" b="1" kern="1200" spc="-60" baseline="0" dirty="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60" userDrawn="1">
          <p15:clr>
            <a:srgbClr val="F26B43"/>
          </p15:clr>
        </p15:guide>
        <p15:guide id="4" pos="7320" userDrawn="1">
          <p15:clr>
            <a:srgbClr val="F26B43"/>
          </p15:clr>
        </p15:guide>
        <p15:guide id="5" orient="horz" pos="360" userDrawn="1">
          <p15:clr>
            <a:srgbClr val="F26B43"/>
          </p15:clr>
        </p15:guide>
        <p15:guide id="6" orient="horz" pos="39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seabaseha.org/scouts/adventures/" TargetMode="External"/><Relationship Id="rId7" Type="http://schemas.openxmlformats.org/officeDocument/2006/relationships/hyperlink" Target="https://floridadep.gov/rcp/clean-marina/content/clean-marina-program" TargetMode="External"/><Relationship Id="rId2" Type="http://schemas.openxmlformats.org/officeDocument/2006/relationships/hyperlink" Target="https://www.scouting.org/national-high-adventure-bases/" TargetMode="External"/><Relationship Id="rId1" Type="http://schemas.openxmlformats.org/officeDocument/2006/relationships/slideLayout" Target="../slideLayouts/slideLayout5.xml"/><Relationship Id="rId6" Type="http://schemas.openxmlformats.org/officeDocument/2006/relationships/hyperlink" Target="https://www.reef.org/what-reef" TargetMode="External"/><Relationship Id="rId5" Type="http://schemas.openxmlformats.org/officeDocument/2006/relationships/hyperlink" Target="https://www.scout.org/SCENES" TargetMode="External"/><Relationship Id="rId4" Type="http://schemas.openxmlformats.org/officeDocument/2006/relationships/hyperlink" Target="https://www.padi.com/padi-dive-centers/business-levels" TargetMode="External"/><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hyperlink" Target="https://seabaseha.org/wp-content/uploads/2025/11/Sea-Base-Participant-Health-Safety-Advisory.pdf" TargetMode="External"/><Relationship Id="rId2" Type="http://schemas.openxmlformats.org/officeDocument/2006/relationships/hyperlink" Target="https://seabaseha.org/scouts/coasts/"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s://seabaseha.org/scouts/scout-connections/"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15.jpe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17.jpe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19.jp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e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22.jpe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jpe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24.jpeg"/><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11.png"/><Relationship Id="rId2" Type="http://schemas.openxmlformats.org/officeDocument/2006/relationships/image" Target="../media/image27.jpg"/><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1.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9.svg"/><Relationship Id="rId7" Type="http://schemas.openxmlformats.org/officeDocument/2006/relationships/image" Target="../media/image43.svg"/><Relationship Id="rId2" Type="http://schemas.openxmlformats.org/officeDocument/2006/relationships/image" Target="../media/image38.jpeg"/><Relationship Id="rId1" Type="http://schemas.openxmlformats.org/officeDocument/2006/relationships/slideLayout" Target="../slideLayouts/slideLayout11.xml"/><Relationship Id="rId6" Type="http://schemas.openxmlformats.org/officeDocument/2006/relationships/image" Target="../media/image42.svg"/><Relationship Id="rId5" Type="http://schemas.openxmlformats.org/officeDocument/2006/relationships/image" Target="../media/image41.svg"/><Relationship Id="rId4" Type="http://schemas.openxmlformats.org/officeDocument/2006/relationships/image" Target="../media/image40.svg"/></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Subtitle 51">
            <a:extLst>
              <a:ext uri="{FF2B5EF4-FFF2-40B4-BE49-F238E27FC236}">
                <a16:creationId xmlns:a16="http://schemas.microsoft.com/office/drawing/2014/main" id="{46FF1827-B46B-4BC4-8665-8914CF45DE0C}"/>
              </a:ext>
            </a:extLst>
          </p:cNvPr>
          <p:cNvSpPr>
            <a:spLocks noGrp="1"/>
          </p:cNvSpPr>
          <p:nvPr>
            <p:ph type="subTitle" idx="1"/>
          </p:nvPr>
        </p:nvSpPr>
        <p:spPr>
          <a:xfrm>
            <a:off x="694871" y="5603181"/>
            <a:ext cx="9144000" cy="341632"/>
          </a:xfrm>
          <a:prstGeom prst="rect">
            <a:avLst/>
          </a:prstGeom>
        </p:spPr>
        <p:txBody>
          <a:bodyPr>
            <a:normAutofit/>
          </a:bodyPr>
          <a:lstStyle/>
          <a:p>
            <a:r>
              <a:rPr lang="en-US"/>
              <a:t>Live. Learn. Explore. More. </a:t>
            </a:r>
          </a:p>
        </p:txBody>
      </p:sp>
      <p:sp>
        <p:nvSpPr>
          <p:cNvPr id="51" name="Title 50">
            <a:extLst>
              <a:ext uri="{FF2B5EF4-FFF2-40B4-BE49-F238E27FC236}">
                <a16:creationId xmlns:a16="http://schemas.microsoft.com/office/drawing/2014/main" id="{D8694222-4D81-4A9A-93A2-23C89102F234}"/>
              </a:ext>
            </a:extLst>
          </p:cNvPr>
          <p:cNvSpPr>
            <a:spLocks noGrp="1"/>
          </p:cNvSpPr>
          <p:nvPr>
            <p:ph type="ctrTitle"/>
          </p:nvPr>
        </p:nvSpPr>
        <p:spPr>
          <a:xfrm>
            <a:off x="694871" y="4901450"/>
            <a:ext cx="10607040" cy="701731"/>
          </a:xfrm>
          <a:prstGeom prst="rect">
            <a:avLst/>
          </a:prstGeom>
        </p:spPr>
        <p:txBody>
          <a:bodyPr wrap="square" anchor="b">
            <a:normAutofit/>
          </a:bodyPr>
          <a:lstStyle/>
          <a:p>
            <a:r>
              <a:rPr lang="en-US"/>
              <a:t>Sea Base, High Adventure</a:t>
            </a:r>
          </a:p>
        </p:txBody>
      </p:sp>
      <p:pic>
        <p:nvPicPr>
          <p:cNvPr id="3" name="Picture 2">
            <a:extLst>
              <a:ext uri="{FF2B5EF4-FFF2-40B4-BE49-F238E27FC236}">
                <a16:creationId xmlns:a16="http://schemas.microsoft.com/office/drawing/2014/main" id="{D590FCA4-E4D2-4C24-BB30-41F0486AC0F0}"/>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9063315" y="4277810"/>
            <a:ext cx="2215106" cy="2262083"/>
          </a:xfrm>
          <a:prstGeom prst="rect">
            <a:avLst/>
          </a:prstGeom>
        </p:spPr>
      </p:pic>
      <p:pic>
        <p:nvPicPr>
          <p:cNvPr id="6" name="Picture Placeholder 5" descr="A sign over a harbor&#10;&#10;AI-generated content may be incorrect.">
            <a:extLst>
              <a:ext uri="{FF2B5EF4-FFF2-40B4-BE49-F238E27FC236}">
                <a16:creationId xmlns:a16="http://schemas.microsoft.com/office/drawing/2014/main" id="{F1645F95-511B-D684-E752-95A3AA9CD99D}"/>
              </a:ext>
            </a:extLst>
          </p:cNvPr>
          <p:cNvPicPr>
            <a:picLocks noGrp="1" noChangeAspect="1"/>
          </p:cNvPicPr>
          <p:nvPr>
            <p:ph type="pic" sz="quarter" idx="11"/>
          </p:nvPr>
        </p:nvPicPr>
        <p:blipFill>
          <a:blip r:embed="rId3" cstate="hq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a:stretch>
            <a:fillRect/>
          </a:stretch>
        </p:blipFill>
        <p:spPr>
          <a:xfrm>
            <a:off x="1" y="0"/>
            <a:ext cx="12191999" cy="3962400"/>
          </a:xfrm>
        </p:spPr>
      </p:pic>
    </p:spTree>
    <p:extLst>
      <p:ext uri="{BB962C8B-B14F-4D97-AF65-F5344CB8AC3E}">
        <p14:creationId xmlns:p14="http://schemas.microsoft.com/office/powerpoint/2010/main" val="3830756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52A0B448-564C-C9F5-A655-43BA8DC93087}"/>
              </a:ext>
            </a:extLst>
          </p:cNvPr>
          <p:cNvPicPr>
            <a:picLocks noGrp="1" noChangeAspect="1"/>
          </p:cNvPicPr>
          <p:nvPr>
            <p:ph type="pic" sz="quarter" idx="11"/>
          </p:nvPr>
        </p:nvPicPr>
        <p:blipFill>
          <a:blip r:embed="rId2" cstate="hqprint">
            <a:extLst>
              <a:ext uri="{28A0092B-C50C-407E-A947-70E740481C1C}">
                <a14:useLocalDpi xmlns:a14="http://schemas.microsoft.com/office/drawing/2010/main"/>
              </a:ext>
            </a:extLst>
          </a:blip>
          <a:srcRect/>
          <a:stretch/>
        </p:blipFill>
        <p:spPr/>
      </p:pic>
      <p:sp>
        <p:nvSpPr>
          <p:cNvPr id="11" name="Rectangle 10">
            <a:extLst>
              <a:ext uri="{FF2B5EF4-FFF2-40B4-BE49-F238E27FC236}">
                <a16:creationId xmlns:a16="http://schemas.microsoft.com/office/drawing/2014/main" id="{DF754616-DC65-1841-9419-6C0DCBEB6DFB}"/>
              </a:ext>
              <a:ext uri="{C183D7F6-B498-43B3-948B-1728B52AA6E4}">
                <adec:decorative xmlns:adec="http://schemas.microsoft.com/office/drawing/2017/decorative" val="1"/>
              </a:ext>
            </a:extLst>
          </p:cNvPr>
          <p:cNvSpPr/>
          <p:nvPr/>
        </p:nvSpPr>
        <p:spPr>
          <a:xfrm>
            <a:off x="0" y="4547365"/>
            <a:ext cx="9048750" cy="1686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1D4E439-7AFE-41C2-9561-67F5879CAB86}"/>
              </a:ext>
            </a:extLst>
          </p:cNvPr>
          <p:cNvSpPr>
            <a:spLocks noGrp="1"/>
          </p:cNvSpPr>
          <p:nvPr>
            <p:ph type="title"/>
          </p:nvPr>
        </p:nvSpPr>
        <p:spPr>
          <a:xfrm>
            <a:off x="140685" y="4192090"/>
            <a:ext cx="11387285" cy="1686720"/>
          </a:xfrm>
        </p:spPr>
        <p:txBody>
          <a:bodyPr/>
          <a:lstStyle/>
          <a:p>
            <a:r>
              <a:rPr lang="en-US" sz="8000">
                <a:solidFill>
                  <a:schemeClr val="bg2"/>
                </a:solidFill>
              </a:rPr>
              <a:t>What is Sea Base?</a:t>
            </a:r>
          </a:p>
        </p:txBody>
      </p:sp>
      <p:sp>
        <p:nvSpPr>
          <p:cNvPr id="4" name="Text Placeholder 3">
            <a:extLst>
              <a:ext uri="{FF2B5EF4-FFF2-40B4-BE49-F238E27FC236}">
                <a16:creationId xmlns:a16="http://schemas.microsoft.com/office/drawing/2014/main" id="{B2C7B128-5866-4067-9B7F-0E73E6CBFB2F}"/>
              </a:ext>
            </a:extLst>
          </p:cNvPr>
          <p:cNvSpPr>
            <a:spLocks noGrp="1"/>
          </p:cNvSpPr>
          <p:nvPr>
            <p:ph type="body" idx="1"/>
          </p:nvPr>
        </p:nvSpPr>
        <p:spPr>
          <a:xfrm>
            <a:off x="372836" y="5878810"/>
            <a:ext cx="9666514" cy="221599"/>
          </a:xfrm>
        </p:spPr>
        <p:txBody>
          <a:bodyPr/>
          <a:lstStyle/>
          <a:p>
            <a:r>
              <a:rPr lang="en-US"/>
              <a:t>Live. Learn. Explore. More. Sea Base. </a:t>
            </a:r>
          </a:p>
        </p:txBody>
      </p:sp>
      <p:sp>
        <p:nvSpPr>
          <p:cNvPr id="9" name="Rectangle 8">
            <a:extLst>
              <a:ext uri="{FF2B5EF4-FFF2-40B4-BE49-F238E27FC236}">
                <a16:creationId xmlns:a16="http://schemas.microsoft.com/office/drawing/2014/main" id="{AC2B5667-FA20-49C2-A3CD-B275BB41F618}"/>
              </a:ext>
              <a:ext uri="{C183D7F6-B498-43B3-948B-1728B52AA6E4}">
                <adec:decorative xmlns:adec="http://schemas.microsoft.com/office/drawing/2017/decorative" val="1"/>
              </a:ext>
            </a:extLst>
          </p:cNvPr>
          <p:cNvSpPr/>
          <p:nvPr/>
        </p:nvSpPr>
        <p:spPr>
          <a:xfrm>
            <a:off x="11360016" y="6369050"/>
            <a:ext cx="335909" cy="488950"/>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10" name="Slide Number Placeholder 5">
            <a:extLst>
              <a:ext uri="{FF2B5EF4-FFF2-40B4-BE49-F238E27FC236}">
                <a16:creationId xmlns:a16="http://schemas.microsoft.com/office/drawing/2014/main" id="{C1F153D4-F9C1-4295-8CB0-BFC0E94D4C64}"/>
              </a:ext>
            </a:extLst>
          </p:cNvPr>
          <p:cNvSpPr txBox="1">
            <a:spLocks/>
          </p:cNvSpPr>
          <p:nvPr/>
        </p:nvSpPr>
        <p:spPr>
          <a:xfrm>
            <a:off x="11360016" y="6369050"/>
            <a:ext cx="335909" cy="365125"/>
          </a:xfrm>
          <a:prstGeom prst="rect">
            <a:avLst/>
          </a:prstGeom>
          <a:solidFill>
            <a:schemeClr val="accent2"/>
          </a:solidFill>
        </p:spPr>
        <p:txBody>
          <a:bodyPr vert="horz" lIns="0" tIns="45720" rIns="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b="1" smtClean="0">
                <a:solidFill>
                  <a:schemeClr val="bg1"/>
                </a:solidFill>
              </a:rPr>
              <a:pPr/>
              <a:t>2</a:t>
            </a:fld>
            <a:endParaRPr lang="en-US" b="1">
              <a:solidFill>
                <a:schemeClr val="bg1"/>
              </a:solidFill>
            </a:endParaRPr>
          </a:p>
        </p:txBody>
      </p:sp>
    </p:spTree>
    <p:extLst>
      <p:ext uri="{BB962C8B-B14F-4D97-AF65-F5344CB8AC3E}">
        <p14:creationId xmlns:p14="http://schemas.microsoft.com/office/powerpoint/2010/main" val="2190611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4FAFA63-EF73-4268-8107-6CD20923D700}"/>
              </a:ext>
            </a:extLst>
          </p:cNvPr>
          <p:cNvSpPr>
            <a:spLocks noGrp="1"/>
          </p:cNvSpPr>
          <p:nvPr>
            <p:ph type="title"/>
          </p:nvPr>
        </p:nvSpPr>
        <p:spPr>
          <a:xfrm>
            <a:off x="446314" y="500215"/>
            <a:ext cx="6573158" cy="590931"/>
          </a:xfrm>
        </p:spPr>
        <p:txBody>
          <a:bodyPr/>
          <a:lstStyle/>
          <a:p>
            <a:r>
              <a:rPr lang="en-US" dirty="0"/>
              <a:t>Sea Base High Adventure</a:t>
            </a:r>
            <a:endParaRPr lang="en-GB" dirty="0"/>
          </a:p>
        </p:txBody>
      </p:sp>
      <p:sp>
        <p:nvSpPr>
          <p:cNvPr id="13" name="Content Placeholder 12">
            <a:extLst>
              <a:ext uri="{FF2B5EF4-FFF2-40B4-BE49-F238E27FC236}">
                <a16:creationId xmlns:a16="http://schemas.microsoft.com/office/drawing/2014/main" id="{265BEEEB-C965-402F-B778-B1CD1494ACE6}"/>
              </a:ext>
            </a:extLst>
          </p:cNvPr>
          <p:cNvSpPr>
            <a:spLocks noGrp="1"/>
          </p:cNvSpPr>
          <p:nvPr>
            <p:ph idx="1"/>
          </p:nvPr>
        </p:nvSpPr>
        <p:spPr>
          <a:xfrm>
            <a:off x="446315" y="1091145"/>
            <a:ext cx="7914195" cy="5564297"/>
          </a:xfrm>
        </p:spPr>
        <p:txBody>
          <a:bodyPr vert="horz" lIns="91440" tIns="45720" rIns="91440" bIns="45720" rtlCol="0" anchor="t">
            <a:noAutofit/>
          </a:bodyPr>
          <a:lstStyle/>
          <a:p>
            <a:pPr lvl="0"/>
            <a:r>
              <a:rPr lang="en-US" sz="1400" b="1" dirty="0"/>
              <a:t>Sea Base is one of four </a:t>
            </a:r>
            <a:r>
              <a:rPr lang="en-US" sz="1400" b="1" dirty="0">
                <a:solidFill>
                  <a:schemeClr val="accent2"/>
                </a:solidFill>
                <a:hlinkClick r:id="rId2">
                  <a:extLst>
                    <a:ext uri="{A12FA001-AC4F-418D-AE19-62706E023703}">
                      <ahyp:hlinkClr xmlns:ahyp="http://schemas.microsoft.com/office/drawing/2018/hyperlinkcolor" val="tx"/>
                    </a:ext>
                  </a:extLst>
                </a:hlinkClick>
              </a:rPr>
              <a:t>National High Adventure Bases </a:t>
            </a:r>
            <a:r>
              <a:rPr lang="en-US" sz="1400" b="1" dirty="0">
                <a:solidFill>
                  <a:schemeClr val="accent2"/>
                </a:solidFill>
              </a:rPr>
              <a:t> </a:t>
            </a:r>
            <a:r>
              <a:rPr lang="en-US" sz="1400" b="1" dirty="0">
                <a:solidFill>
                  <a:schemeClr val="tx2"/>
                </a:solidFill>
              </a:rPr>
              <a:t>within Scouting America</a:t>
            </a:r>
            <a:r>
              <a:rPr lang="en-US" sz="1400" dirty="0">
                <a:solidFill>
                  <a:schemeClr val="tx2"/>
                </a:solidFill>
              </a:rPr>
              <a:t>. Together, the four National High Adventure Bases provide a </a:t>
            </a:r>
            <a:r>
              <a:rPr lang="en-US" sz="1400" dirty="0"/>
              <a:t>range of activities the great outdoors has to offer for tens of thousands of youth every year.</a:t>
            </a:r>
          </a:p>
          <a:p>
            <a:r>
              <a:rPr lang="en-US" sz="1400" dirty="0"/>
              <a:t>Sea Base</a:t>
            </a:r>
            <a:r>
              <a:rPr lang="en-US" sz="1400" dirty="0">
                <a:solidFill>
                  <a:prstClr val="black">
                    <a:lumMod val="75000"/>
                    <a:lumOff val="25000"/>
                  </a:prstClr>
                </a:solidFill>
              </a:rPr>
              <a:t> operates Scouting Adventures for youth age 12 and up at two locations in the </a:t>
            </a:r>
            <a:r>
              <a:rPr lang="en-US" sz="1400" b="1" dirty="0">
                <a:solidFill>
                  <a:prstClr val="black">
                    <a:lumMod val="75000"/>
                    <a:lumOff val="25000"/>
                  </a:prstClr>
                </a:solidFill>
              </a:rPr>
              <a:t>Florida Keys, </a:t>
            </a:r>
            <a:r>
              <a:rPr lang="en-US" sz="1400">
                <a:solidFill>
                  <a:prstClr val="black">
                    <a:lumMod val="75000"/>
                    <a:lumOff val="25000"/>
                  </a:prstClr>
                </a:solidFill>
              </a:rPr>
              <a:t>one location in </a:t>
            </a:r>
            <a:r>
              <a:rPr lang="en-US" sz="1400" b="1" dirty="0">
                <a:solidFill>
                  <a:prstClr val="black">
                    <a:lumMod val="75000"/>
                    <a:lumOff val="25000"/>
                  </a:prstClr>
                </a:solidFill>
              </a:rPr>
              <a:t>The Bahamas </a:t>
            </a:r>
            <a:r>
              <a:rPr lang="en-US" sz="1400" dirty="0">
                <a:solidFill>
                  <a:prstClr val="black">
                    <a:lumMod val="75000"/>
                    <a:lumOff val="25000"/>
                  </a:prstClr>
                </a:solidFill>
              </a:rPr>
              <a:t>and one in the </a:t>
            </a:r>
            <a:r>
              <a:rPr lang="en-US" sz="1400" b="1" dirty="0">
                <a:solidFill>
                  <a:prstClr val="black">
                    <a:lumMod val="75000"/>
                    <a:lumOff val="25000"/>
                  </a:prstClr>
                </a:solidFill>
              </a:rPr>
              <a:t>U.S. Virgin Islands.</a:t>
            </a:r>
          </a:p>
          <a:p>
            <a:r>
              <a:rPr lang="en-US" sz="1400" dirty="0"/>
              <a:t>Sea Base </a:t>
            </a:r>
            <a:r>
              <a:rPr lang="en-US" sz="1400" b="1" dirty="0"/>
              <a:t>offers </a:t>
            </a:r>
            <a:r>
              <a:rPr lang="en-US" sz="1400" b="1" dirty="0">
                <a:solidFill>
                  <a:schemeClr val="accent2"/>
                </a:solidFill>
                <a:hlinkClick r:id="rId3">
                  <a:extLst>
                    <a:ext uri="{A12FA001-AC4F-418D-AE19-62706E023703}">
                      <ahyp:hlinkClr xmlns:ahyp="http://schemas.microsoft.com/office/drawing/2018/hyperlinkcolor" val="tx"/>
                    </a:ext>
                  </a:extLst>
                </a:hlinkClick>
              </a:rPr>
              <a:t>18 different tropical adventures</a:t>
            </a:r>
            <a:r>
              <a:rPr lang="en-US" sz="1400" b="1" dirty="0"/>
              <a:t> </a:t>
            </a:r>
            <a:r>
              <a:rPr lang="en-US" sz="1400" dirty="0"/>
              <a:t>throughout the Spring, Summer and Winter.</a:t>
            </a:r>
          </a:p>
          <a:p>
            <a:r>
              <a:rPr lang="en-US" sz="1400" dirty="0"/>
              <a:t>Sea Base is the </a:t>
            </a:r>
            <a:r>
              <a:rPr lang="en-US" sz="1400" b="1" dirty="0"/>
              <a:t>largest charterer of crewed vessels </a:t>
            </a:r>
            <a:r>
              <a:rPr lang="en-US" sz="1400" dirty="0"/>
              <a:t>in the United States.</a:t>
            </a:r>
          </a:p>
          <a:p>
            <a:r>
              <a:rPr lang="en-US" sz="1400" dirty="0"/>
              <a:t>Sea Base is a </a:t>
            </a:r>
            <a:r>
              <a:rPr lang="en-US" sz="1400" b="1" dirty="0"/>
              <a:t>5 Star </a:t>
            </a:r>
            <a:r>
              <a:rPr lang="en-US" sz="1400" b="1" dirty="0">
                <a:solidFill>
                  <a:schemeClr val="accent2"/>
                </a:solidFill>
                <a:hlinkClick r:id="rId4">
                  <a:extLst>
                    <a:ext uri="{A12FA001-AC4F-418D-AE19-62706E023703}">
                      <ahyp:hlinkClr xmlns:ahyp="http://schemas.microsoft.com/office/drawing/2018/hyperlinkcolor" val="tx"/>
                    </a:ext>
                  </a:extLst>
                </a:hlinkClick>
              </a:rPr>
              <a:t>PADI IDC SCUBA Dive Resort</a:t>
            </a:r>
            <a:r>
              <a:rPr lang="en-US" sz="1400" dirty="0">
                <a:solidFill>
                  <a:schemeClr val="accent2"/>
                </a:solidFill>
                <a:hlinkClick r:id="rId4">
                  <a:extLst>
                    <a:ext uri="{A12FA001-AC4F-418D-AE19-62706E023703}">
                      <ahyp:hlinkClr xmlns:ahyp="http://schemas.microsoft.com/office/drawing/2018/hyperlinkcolor" val="tx"/>
                    </a:ext>
                  </a:extLst>
                </a:hlinkClick>
              </a:rPr>
              <a:t>.</a:t>
            </a:r>
          </a:p>
          <a:p>
            <a:r>
              <a:rPr lang="en-US" sz="1400" dirty="0"/>
              <a:t>Sea Base is the lone </a:t>
            </a:r>
            <a:r>
              <a:rPr lang="en-US" sz="1400" b="1" dirty="0"/>
              <a:t>World Organization of Scouting Movement </a:t>
            </a:r>
            <a:r>
              <a:rPr lang="en-US" sz="1400" b="1" dirty="0">
                <a:solidFill>
                  <a:srgbClr val="067F9C"/>
                </a:solidFill>
                <a:hlinkClick r:id="rId5">
                  <a:extLst>
                    <a:ext uri="{A12FA001-AC4F-418D-AE19-62706E023703}">
                      <ahyp:hlinkClr xmlns:ahyp="http://schemas.microsoft.com/office/drawing/2018/hyperlinkcolor" val="tx"/>
                    </a:ext>
                  </a:extLst>
                </a:hlinkClick>
              </a:rPr>
              <a:t>SCENES Centre</a:t>
            </a:r>
            <a:r>
              <a:rPr lang="en-US" sz="1400" dirty="0"/>
              <a:t> in Scouting America.</a:t>
            </a:r>
          </a:p>
          <a:p>
            <a:r>
              <a:rPr lang="en-US" sz="1400" dirty="0"/>
              <a:t>Sea Base is </a:t>
            </a:r>
            <a:r>
              <a:rPr lang="en-US" sz="1400" b="1" dirty="0"/>
              <a:t>a </a:t>
            </a:r>
            <a:r>
              <a:rPr lang="en-US" sz="1400" b="1" dirty="0">
                <a:solidFill>
                  <a:schemeClr val="accent2"/>
                </a:solidFill>
                <a:hlinkClick r:id="rId6">
                  <a:extLst>
                    <a:ext uri="{A12FA001-AC4F-418D-AE19-62706E023703}">
                      <ahyp:hlinkClr xmlns:ahyp="http://schemas.microsoft.com/office/drawing/2018/hyperlinkcolor" val="tx"/>
                    </a:ext>
                  </a:extLst>
                </a:hlinkClick>
              </a:rPr>
              <a:t>REEF Environmental Education</a:t>
            </a:r>
            <a:r>
              <a:rPr lang="en-US" sz="1400" b="1" dirty="0"/>
              <a:t> Field Station</a:t>
            </a:r>
            <a:r>
              <a:rPr lang="en-US" sz="1400" dirty="0"/>
              <a:t>.</a:t>
            </a:r>
          </a:p>
          <a:p>
            <a:r>
              <a:rPr lang="en-US" sz="1400" dirty="0"/>
              <a:t>Sea Base is designated by the </a:t>
            </a:r>
            <a:r>
              <a:rPr lang="en-US" sz="1400" dirty="0">
                <a:solidFill>
                  <a:schemeClr val="accent2"/>
                </a:solidFill>
                <a:hlinkClick r:id="rId7">
                  <a:extLst>
                    <a:ext uri="{A12FA001-AC4F-418D-AE19-62706E023703}">
                      <ahyp:hlinkClr xmlns:ahyp="http://schemas.microsoft.com/office/drawing/2018/hyperlinkcolor" val="tx"/>
                    </a:ext>
                  </a:extLst>
                </a:hlinkClick>
              </a:rPr>
              <a:t>Florida Department of Environmental Protection</a:t>
            </a:r>
            <a:r>
              <a:rPr lang="en-US" sz="1400" dirty="0"/>
              <a:t> as a </a:t>
            </a:r>
            <a:r>
              <a:rPr lang="en-US" sz="1400" b="1" dirty="0"/>
              <a:t>Clean &amp; Sustainable Marina</a:t>
            </a:r>
            <a:r>
              <a:rPr lang="en-US" sz="1400" dirty="0"/>
              <a:t>.</a:t>
            </a:r>
          </a:p>
          <a:p>
            <a:pPr marL="0" indent="0">
              <a:buNone/>
            </a:pPr>
            <a:endParaRPr lang="en-US" dirty="0"/>
          </a:p>
          <a:p>
            <a:endParaRPr lang="en-GB" dirty="0"/>
          </a:p>
        </p:txBody>
      </p:sp>
      <p:pic>
        <p:nvPicPr>
          <p:cNvPr id="4" name="Picture 3">
            <a:extLst>
              <a:ext uri="{FF2B5EF4-FFF2-40B4-BE49-F238E27FC236}">
                <a16:creationId xmlns:a16="http://schemas.microsoft.com/office/drawing/2014/main" id="{FA5750CF-2977-AFBC-BF31-7BF73CDEF639}"/>
              </a:ext>
            </a:extLst>
          </p:cNvPr>
          <p:cNvPicPr>
            <a:picLocks noChangeAspect="1"/>
          </p:cNvPicPr>
          <p:nvPr/>
        </p:nvPicPr>
        <p:blipFill>
          <a:blip r:embed="rId8"/>
          <a:stretch>
            <a:fillRect/>
          </a:stretch>
        </p:blipFill>
        <p:spPr>
          <a:xfrm>
            <a:off x="8122077" y="1520948"/>
            <a:ext cx="3736856" cy="3816104"/>
          </a:xfrm>
          <a:prstGeom prst="rect">
            <a:avLst/>
          </a:prstGeom>
        </p:spPr>
      </p:pic>
      <p:pic>
        <p:nvPicPr>
          <p:cNvPr id="6" name="Picture 5">
            <a:extLst>
              <a:ext uri="{FF2B5EF4-FFF2-40B4-BE49-F238E27FC236}">
                <a16:creationId xmlns:a16="http://schemas.microsoft.com/office/drawing/2014/main" id="{AF1049E4-D183-EFC1-7C70-CCB8C7B1E0C4}"/>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1152832" y="5766855"/>
            <a:ext cx="5695951" cy="880645"/>
          </a:xfrm>
          <a:prstGeom prst="rect">
            <a:avLst/>
          </a:prstGeom>
        </p:spPr>
      </p:pic>
    </p:spTree>
    <p:extLst>
      <p:ext uri="{BB962C8B-B14F-4D97-AF65-F5344CB8AC3E}">
        <p14:creationId xmlns:p14="http://schemas.microsoft.com/office/powerpoint/2010/main" val="595689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581C9-E0FA-914C-ABAE-705A72FE47E4}"/>
              </a:ext>
            </a:extLst>
          </p:cNvPr>
          <p:cNvSpPr>
            <a:spLocks noGrp="1"/>
          </p:cNvSpPr>
          <p:nvPr>
            <p:ph type="title"/>
          </p:nvPr>
        </p:nvSpPr>
        <p:spPr/>
        <p:txBody>
          <a:bodyPr/>
          <a:lstStyle/>
          <a:p>
            <a:r>
              <a:rPr lang="en-US" dirty="0"/>
              <a:t>General Eligibility </a:t>
            </a:r>
          </a:p>
        </p:txBody>
      </p:sp>
      <p:sp>
        <p:nvSpPr>
          <p:cNvPr id="3" name="Content Placeholder 2">
            <a:extLst>
              <a:ext uri="{FF2B5EF4-FFF2-40B4-BE49-F238E27FC236}">
                <a16:creationId xmlns:a16="http://schemas.microsoft.com/office/drawing/2014/main" id="{36924DDA-1BAE-1788-F3A8-70355E096819}"/>
              </a:ext>
            </a:extLst>
          </p:cNvPr>
          <p:cNvSpPr>
            <a:spLocks noGrp="1"/>
          </p:cNvSpPr>
          <p:nvPr>
            <p:ph idx="1"/>
          </p:nvPr>
        </p:nvSpPr>
        <p:spPr/>
        <p:txBody>
          <a:bodyPr vert="horz" lIns="91440" tIns="45720" rIns="91440" bIns="45720" rtlCol="0" anchor="t">
            <a:noAutofit/>
          </a:bodyPr>
          <a:lstStyle/>
          <a:p>
            <a:pPr marL="342900" indent="-342900">
              <a:buFont typeface="+mj-lt"/>
              <a:buAutoNum type="arabicPeriod"/>
            </a:pPr>
            <a:r>
              <a:rPr lang="en-US" sz="1600"/>
              <a:t>Each participant, youth and adult, must be </a:t>
            </a:r>
            <a:r>
              <a:rPr lang="en-US" sz="1600" b="1"/>
              <a:t>currently registered with a Scouting America Program </a:t>
            </a:r>
            <a:r>
              <a:rPr lang="en-US" sz="1600"/>
              <a:t>(Scouting, Venturing, Exploring)</a:t>
            </a:r>
            <a:r>
              <a:rPr lang="en-US" sz="1600" dirty="0"/>
              <a:t>.</a:t>
            </a:r>
            <a:endParaRPr lang="en-US" sz="1600"/>
          </a:p>
          <a:p>
            <a:pPr marL="342900" indent="-342900">
              <a:buFont typeface="+mj-lt"/>
              <a:buAutoNum type="arabicPeriod"/>
            </a:pPr>
            <a:r>
              <a:rPr lang="en-US" sz="1600"/>
              <a:t>Participants must meet the </a:t>
            </a:r>
            <a:r>
              <a:rPr lang="en-US" sz="1600" b="1"/>
              <a:t>minimum age requirement as specified for each adventure </a:t>
            </a:r>
            <a:r>
              <a:rPr lang="en-US" sz="1600"/>
              <a:t>itinerary. Minimum age is either 12 or 13 for each adventure. </a:t>
            </a:r>
            <a:r>
              <a:rPr lang="en-US" sz="1600" i="1"/>
              <a:t>Age requirements cannot be relaxed</a:t>
            </a:r>
            <a:r>
              <a:rPr lang="en-US" sz="1600"/>
              <a:t>.</a:t>
            </a:r>
          </a:p>
          <a:p>
            <a:pPr marL="342900" indent="-342900">
              <a:buAutoNum type="arabicPeriod"/>
            </a:pPr>
            <a:r>
              <a:rPr lang="en-US" sz="1600"/>
              <a:t>Participants must be in good health as evidenced by the </a:t>
            </a:r>
            <a:r>
              <a:rPr lang="en-US" sz="1600" b="1"/>
              <a:t>Scouting America Annual Health and Medical Record</a:t>
            </a:r>
            <a:r>
              <a:rPr lang="en-US" sz="1600"/>
              <a:t> filled out completely and signed by their doctor within 12 months of attendance.</a:t>
            </a:r>
          </a:p>
          <a:p>
            <a:pPr marL="342900" indent="-342900">
              <a:buAutoNum type="arabicPeriod"/>
            </a:pPr>
            <a:r>
              <a:rPr lang="en-US" sz="1600"/>
              <a:t>Every participant should meet the Scouting America Height and Weight guidelines as found on part C of the Annual Medical form. Absolute limit: Due to restrictions on safety and rescue equipment, </a:t>
            </a:r>
            <a:r>
              <a:rPr lang="en-US" sz="1600" b="1"/>
              <a:t>no persons weighing more than 295lbs are allowed to participate, regardless of height</a:t>
            </a:r>
            <a:r>
              <a:rPr lang="en-US" sz="1600"/>
              <a:t>.</a:t>
            </a:r>
          </a:p>
          <a:p>
            <a:pPr marL="342900" indent="-342900">
              <a:buAutoNum type="arabicPeriod"/>
            </a:pPr>
            <a:r>
              <a:rPr lang="en-US" sz="1600"/>
              <a:t>Every participant must be classified as a Scouting America Swimmer; evidenced by a signed unit swim classification record, completed within 1 year of arrival at Sea Base. It must be completed </a:t>
            </a:r>
            <a:r>
              <a:rPr lang="en-US" sz="1600" b="1"/>
              <a:t>prior to arrival  </a:t>
            </a:r>
            <a:r>
              <a:rPr lang="en-US" sz="1600"/>
              <a:t>at Sea Base. **</a:t>
            </a:r>
          </a:p>
          <a:p>
            <a:pPr marL="342900" indent="-342900">
              <a:buAutoNum type="arabicPeriod"/>
            </a:pPr>
            <a:endParaRPr lang="en-US" sz="1600"/>
          </a:p>
          <a:p>
            <a:endParaRPr lang="en-US" sz="1600"/>
          </a:p>
          <a:p>
            <a:endParaRPr lang="en-US"/>
          </a:p>
        </p:txBody>
      </p:sp>
      <p:sp>
        <p:nvSpPr>
          <p:cNvPr id="4" name="TextBox 3">
            <a:extLst>
              <a:ext uri="{FF2B5EF4-FFF2-40B4-BE49-F238E27FC236}">
                <a16:creationId xmlns:a16="http://schemas.microsoft.com/office/drawing/2014/main" id="{C3C9B2CE-BF66-3C67-D991-AF3B99C4BB88}"/>
              </a:ext>
            </a:extLst>
          </p:cNvPr>
          <p:cNvSpPr txBox="1"/>
          <p:nvPr/>
        </p:nvSpPr>
        <p:spPr>
          <a:xfrm>
            <a:off x="8654250" y="5297821"/>
            <a:ext cx="3200292" cy="9387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i="1"/>
              <a:t>**Swimmer requirement applies UNLESS the participant requires special needs accommodations and </a:t>
            </a:r>
            <a:r>
              <a:rPr lang="en-US" sz="1100" i="1" err="1"/>
              <a:t>i</a:t>
            </a:r>
            <a:r>
              <a:rPr lang="en-US" sz="1100" i="1"/>
              <a:t>s registered with Sea Base as a COASTS participant in a </a:t>
            </a:r>
            <a:r>
              <a:rPr lang="en-US" sz="1100" b="1" i="1">
                <a:hlinkClick r:id="rId2"/>
              </a:rPr>
              <a:t>COASTS accessible Sea Base Adventure. Learn More</a:t>
            </a:r>
            <a:r>
              <a:rPr lang="en-US" sz="1100" b="1" i="1"/>
              <a:t>.</a:t>
            </a:r>
          </a:p>
        </p:txBody>
      </p:sp>
      <p:sp>
        <p:nvSpPr>
          <p:cNvPr id="5" name="TextBox 4">
            <a:extLst>
              <a:ext uri="{FF2B5EF4-FFF2-40B4-BE49-F238E27FC236}">
                <a16:creationId xmlns:a16="http://schemas.microsoft.com/office/drawing/2014/main" id="{499B759D-A489-F175-29BF-D132EECBB483}"/>
              </a:ext>
            </a:extLst>
          </p:cNvPr>
          <p:cNvSpPr txBox="1"/>
          <p:nvPr/>
        </p:nvSpPr>
        <p:spPr>
          <a:xfrm>
            <a:off x="8763106" y="1367117"/>
            <a:ext cx="2987915" cy="1569660"/>
          </a:xfrm>
          <a:prstGeom prst="rect">
            <a:avLst/>
          </a:prstGeom>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Need more specifics, or </a:t>
            </a:r>
            <a:r>
              <a:rPr lang="en-US" sz="1600"/>
              <a:t>interested in SCUBA Diving? </a:t>
            </a:r>
            <a:r>
              <a:rPr lang="en-US" sz="1600" dirty="0"/>
              <a:t>Review the Sea Base </a:t>
            </a:r>
            <a:r>
              <a:rPr lang="en-US" sz="1600" b="1" dirty="0">
                <a:hlinkClick r:id="rId3"/>
              </a:rPr>
              <a:t>Participant Health and Safety Advisory with your prospective crew members!</a:t>
            </a:r>
            <a:endParaRPr lang="en-US" sz="1600" b="1" dirty="0"/>
          </a:p>
        </p:txBody>
      </p:sp>
    </p:spTree>
    <p:extLst>
      <p:ext uri="{BB962C8B-B14F-4D97-AF65-F5344CB8AC3E}">
        <p14:creationId xmlns:p14="http://schemas.microsoft.com/office/powerpoint/2010/main" val="996862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AE067-D956-3B70-C593-06002C7855D9}"/>
              </a:ext>
            </a:extLst>
          </p:cNvPr>
          <p:cNvSpPr>
            <a:spLocks noGrp="1"/>
          </p:cNvSpPr>
          <p:nvPr>
            <p:ph type="title"/>
          </p:nvPr>
        </p:nvSpPr>
        <p:spPr>
          <a:xfrm>
            <a:off x="446314" y="500215"/>
            <a:ext cx="11174186" cy="590931"/>
          </a:xfrm>
        </p:spPr>
        <p:txBody>
          <a:bodyPr/>
          <a:lstStyle/>
          <a:p>
            <a:r>
              <a:rPr lang="en-US" dirty="0"/>
              <a:t>General Program Information</a:t>
            </a:r>
          </a:p>
        </p:txBody>
      </p:sp>
      <p:sp>
        <p:nvSpPr>
          <p:cNvPr id="4" name="Content Placeholder 3">
            <a:extLst>
              <a:ext uri="{FF2B5EF4-FFF2-40B4-BE49-F238E27FC236}">
                <a16:creationId xmlns:a16="http://schemas.microsoft.com/office/drawing/2014/main" id="{2D4093D9-232B-23FD-2571-EDAA7B05061E}"/>
              </a:ext>
            </a:extLst>
          </p:cNvPr>
          <p:cNvSpPr>
            <a:spLocks noGrp="1"/>
          </p:cNvSpPr>
          <p:nvPr>
            <p:ph sz="quarter" idx="4"/>
          </p:nvPr>
        </p:nvSpPr>
        <p:spPr>
          <a:xfrm>
            <a:off x="6380841" y="2149311"/>
            <a:ext cx="5297715" cy="4040352"/>
          </a:xfrm>
        </p:spPr>
        <p:txBody>
          <a:bodyPr vert="horz" lIns="91440" tIns="45720" rIns="91440" bIns="45720" rtlCol="0" anchor="t">
            <a:normAutofit lnSpcReduction="10000"/>
          </a:bodyPr>
          <a:lstStyle/>
          <a:p>
            <a:r>
              <a:rPr lang="en-US" b="1" dirty="0"/>
              <a:t>Seasons </a:t>
            </a:r>
          </a:p>
          <a:p>
            <a:pPr lvl="1">
              <a:buFont typeface="Courier New" panose="020B0604020202020204" pitchFamily="34" charset="0"/>
              <a:buChar char="o"/>
            </a:pPr>
            <a:r>
              <a:rPr lang="en-US" dirty="0"/>
              <a:t>Spring: February-April</a:t>
            </a:r>
          </a:p>
          <a:p>
            <a:pPr lvl="1">
              <a:buFont typeface="Courier New" panose="020B0604020202020204" pitchFamily="34" charset="0"/>
              <a:buChar char="o"/>
            </a:pPr>
            <a:r>
              <a:rPr lang="en-US" dirty="0"/>
              <a:t>Summer: May-August</a:t>
            </a:r>
          </a:p>
          <a:p>
            <a:pPr lvl="1">
              <a:buFont typeface="Courier New" panose="020B0604020202020204" pitchFamily="34" charset="0"/>
              <a:buChar char="o"/>
            </a:pPr>
            <a:r>
              <a:rPr lang="en-US" dirty="0"/>
              <a:t>Winter: December-January</a:t>
            </a:r>
          </a:p>
          <a:p>
            <a:endParaRPr lang="en-US" dirty="0"/>
          </a:p>
          <a:p>
            <a:r>
              <a:rPr lang="en-US" b="1" dirty="0"/>
              <a:t>Group Reservations, for Set Crew Sizes </a:t>
            </a:r>
          </a:p>
          <a:p>
            <a:pPr lvl="1">
              <a:buFont typeface="Courier New" panose="020B0604020202020204" pitchFamily="34" charset="0"/>
              <a:buChar char="o"/>
            </a:pPr>
            <a:r>
              <a:rPr lang="en-US" dirty="0"/>
              <a:t>4-6, 6-8, 10-12 and 18-20</a:t>
            </a:r>
          </a:p>
          <a:p>
            <a:pPr lvl="1">
              <a:buFont typeface="Courier New" panose="020B0604020202020204" pitchFamily="34" charset="0"/>
              <a:buChar char="o"/>
            </a:pPr>
            <a:r>
              <a:rPr lang="en-US" dirty="0"/>
              <a:t>Numbers include both youth and adult participants</a:t>
            </a:r>
          </a:p>
          <a:p>
            <a:pPr lvl="1">
              <a:buFont typeface="Courier New" panose="020B0604020202020204" pitchFamily="34" charset="0"/>
              <a:buChar char="o"/>
            </a:pPr>
            <a:r>
              <a:rPr lang="en-US" dirty="0"/>
              <a:t>Individuals can join existing crews through our </a:t>
            </a:r>
            <a:r>
              <a:rPr lang="en-US" dirty="0">
                <a:solidFill>
                  <a:schemeClr val="accent3"/>
                </a:solidFill>
                <a:hlinkClick r:id="rId2">
                  <a:extLst>
                    <a:ext uri="{A12FA001-AC4F-418D-AE19-62706E023703}">
                      <ahyp:hlinkClr xmlns:ahyp="http://schemas.microsoft.com/office/drawing/2018/hyperlinkcolor" val="tx"/>
                    </a:ext>
                  </a:extLst>
                </a:hlinkClick>
              </a:rPr>
              <a:t>Scout Connections Page</a:t>
            </a:r>
            <a:endParaRPr lang="en-US" dirty="0">
              <a:solidFill>
                <a:schemeClr val="accent3"/>
              </a:solidFill>
            </a:endParaRPr>
          </a:p>
          <a:p>
            <a:endParaRPr lang="en-US" dirty="0"/>
          </a:p>
          <a:p>
            <a:r>
              <a:rPr lang="en-US" b="1" dirty="0"/>
              <a:t>Duration</a:t>
            </a:r>
          </a:p>
          <a:p>
            <a:pPr lvl="1">
              <a:buFont typeface="Courier New" panose="020B0604020202020204" pitchFamily="34" charset="0"/>
              <a:buChar char="o"/>
            </a:pPr>
            <a:r>
              <a:rPr lang="en-US" dirty="0"/>
              <a:t>Adventures are roughly 1 week long</a:t>
            </a:r>
          </a:p>
          <a:p>
            <a:pPr lvl="1">
              <a:buFont typeface="Courier New" panose="020B0604020202020204" pitchFamily="34" charset="0"/>
              <a:buChar char="o"/>
            </a:pPr>
            <a:r>
              <a:rPr lang="en-US" dirty="0"/>
              <a:t>6 days &amp; 5 nights or 7 days &amp; 6 nights depending on program</a:t>
            </a:r>
          </a:p>
          <a:p>
            <a:pPr lvl="1">
              <a:buFont typeface="Courier New" panose="020B0604020202020204" pitchFamily="34" charset="0"/>
              <a:buChar char="o"/>
            </a:pPr>
            <a:r>
              <a:rPr lang="en-US" dirty="0"/>
              <a:t>Start days occur every day of the week</a:t>
            </a:r>
          </a:p>
        </p:txBody>
      </p:sp>
      <p:sp>
        <p:nvSpPr>
          <p:cNvPr id="5" name="Text Placeholder 4">
            <a:extLst>
              <a:ext uri="{FF2B5EF4-FFF2-40B4-BE49-F238E27FC236}">
                <a16:creationId xmlns:a16="http://schemas.microsoft.com/office/drawing/2014/main" id="{FCB47276-B385-2D80-4980-A61BC0859FC9}"/>
              </a:ext>
            </a:extLst>
          </p:cNvPr>
          <p:cNvSpPr>
            <a:spLocks noGrp="1"/>
          </p:cNvSpPr>
          <p:nvPr>
            <p:ph type="body" idx="1"/>
          </p:nvPr>
        </p:nvSpPr>
        <p:spPr/>
        <p:txBody>
          <a:bodyPr>
            <a:normAutofit/>
          </a:bodyPr>
          <a:lstStyle/>
          <a:p>
            <a:r>
              <a:rPr lang="en-US" sz="2000" dirty="0"/>
              <a:t>Types of Programs</a:t>
            </a:r>
          </a:p>
        </p:txBody>
      </p:sp>
      <p:sp>
        <p:nvSpPr>
          <p:cNvPr id="6" name="Content Placeholder 5">
            <a:extLst>
              <a:ext uri="{FF2B5EF4-FFF2-40B4-BE49-F238E27FC236}">
                <a16:creationId xmlns:a16="http://schemas.microsoft.com/office/drawing/2014/main" id="{48C3C128-241D-269F-017C-1EA460B01DD7}"/>
              </a:ext>
            </a:extLst>
          </p:cNvPr>
          <p:cNvSpPr>
            <a:spLocks noGrp="1"/>
          </p:cNvSpPr>
          <p:nvPr>
            <p:ph sz="half" idx="2"/>
          </p:nvPr>
        </p:nvSpPr>
        <p:spPr/>
        <p:txBody>
          <a:bodyPr vert="horz" lIns="91440" tIns="45720" rIns="91440" bIns="45720" rtlCol="0" anchor="t">
            <a:normAutofit lnSpcReduction="10000"/>
          </a:bodyPr>
          <a:lstStyle/>
          <a:p>
            <a:r>
              <a:rPr lang="en-US" sz="1800" b="1" dirty="0"/>
              <a:t>Live Aboard Sailing Programs</a:t>
            </a:r>
          </a:p>
          <a:p>
            <a:pPr lvl="1"/>
            <a:r>
              <a:rPr lang="en-US" dirty="0"/>
              <a:t>Offered at our original Sea Base in Islamorada, FL in the Florida Keys, as well as The Bahamas, and U.S. Virgin Islands</a:t>
            </a:r>
            <a:endParaRPr lang="en-US" sz="1800" b="1" dirty="0"/>
          </a:p>
          <a:p>
            <a:r>
              <a:rPr lang="en-US" sz="1800" b="1" dirty="0"/>
              <a:t>SCUBA Diving Programs</a:t>
            </a:r>
          </a:p>
          <a:p>
            <a:pPr lvl="1"/>
            <a:r>
              <a:rPr lang="en-US" dirty="0"/>
              <a:t>Offered in Islamorada, FL in the Florida Keys</a:t>
            </a:r>
          </a:p>
          <a:p>
            <a:r>
              <a:rPr lang="en-US" sz="1800" b="1" dirty="0"/>
              <a:t>Multi or "Keys" Adventures </a:t>
            </a:r>
          </a:p>
          <a:p>
            <a:pPr lvl="1"/>
            <a:r>
              <a:rPr lang="en-US" dirty="0"/>
              <a:t>Offered at our base in Islamorada, FL or at the Brinton Environmental Center in Summerland Key, FL in the Florida Keys</a:t>
            </a:r>
          </a:p>
          <a:p>
            <a:r>
              <a:rPr lang="en-US" sz="1800" b="1" dirty="0"/>
              <a:t>Out Island Adventure</a:t>
            </a:r>
          </a:p>
          <a:p>
            <a:pPr lvl="1"/>
            <a:r>
              <a:rPr lang="en-US" dirty="0"/>
              <a:t>Offered at the Brinton Environmental Center in Summerland Key, FL</a:t>
            </a:r>
          </a:p>
          <a:p>
            <a:r>
              <a:rPr lang="en-US" sz="1800" b="1" dirty="0"/>
              <a:t>Florida Fishing Adventure</a:t>
            </a:r>
          </a:p>
          <a:p>
            <a:pPr lvl="1"/>
            <a:r>
              <a:rPr lang="en-US" dirty="0"/>
              <a:t>Offered at the Brinton Environmental Center in Summerland Key, FL</a:t>
            </a:r>
          </a:p>
          <a:p>
            <a:endParaRPr lang="en-US" dirty="0"/>
          </a:p>
        </p:txBody>
      </p:sp>
      <p:sp>
        <p:nvSpPr>
          <p:cNvPr id="3" name="Text Placeholder 2">
            <a:extLst>
              <a:ext uri="{FF2B5EF4-FFF2-40B4-BE49-F238E27FC236}">
                <a16:creationId xmlns:a16="http://schemas.microsoft.com/office/drawing/2014/main" id="{4D90808A-01BA-5AD4-294F-6C7812A22775}"/>
              </a:ext>
            </a:extLst>
          </p:cNvPr>
          <p:cNvSpPr>
            <a:spLocks noGrp="1"/>
          </p:cNvSpPr>
          <p:nvPr>
            <p:ph type="body" sz="quarter" idx="3"/>
          </p:nvPr>
        </p:nvSpPr>
        <p:spPr/>
        <p:txBody>
          <a:bodyPr>
            <a:normAutofit/>
          </a:bodyPr>
          <a:lstStyle/>
          <a:p>
            <a:r>
              <a:rPr lang="en-US" sz="2000" dirty="0"/>
              <a:t>Seasons &amp; Crew Sizes</a:t>
            </a:r>
          </a:p>
        </p:txBody>
      </p:sp>
    </p:spTree>
    <p:extLst>
      <p:ext uri="{BB962C8B-B14F-4D97-AF65-F5344CB8AC3E}">
        <p14:creationId xmlns:p14="http://schemas.microsoft.com/office/powerpoint/2010/main" val="1300354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1BF8833C-D907-D24E-949C-65190DF62995}"/>
              </a:ext>
            </a:extLst>
          </p:cNvPr>
          <p:cNvPicPr>
            <a:picLocks noGrp="1" noChangeAspect="1"/>
          </p:cNvPicPr>
          <p:nvPr>
            <p:ph type="pic" sz="quarter" idx="11"/>
          </p:nvPr>
        </p:nvPicPr>
        <p:blipFill rotWithShape="1">
          <a:blip r:embed="rId2" cstate="hqprint">
            <a:extLst>
              <a:ext uri="{28A0092B-C50C-407E-A947-70E740481C1C}">
                <a14:useLocalDpi xmlns:a14="http://schemas.microsoft.com/office/drawing/2010/main"/>
              </a:ext>
            </a:extLst>
          </a:blip>
          <a:srcRect/>
          <a:stretch>
            <a:fillRect/>
          </a:stretch>
        </p:blipFill>
        <p:spPr>
          <a:xfrm>
            <a:off x="21" y="0"/>
            <a:ext cx="12191979" cy="6858000"/>
          </a:xfrm>
          <a:prstGeom prst="rect">
            <a:avLst/>
          </a:prstGeom>
          <a:noFill/>
        </p:spPr>
      </p:pic>
      <p:sp>
        <p:nvSpPr>
          <p:cNvPr id="7" name="Rectangle 6">
            <a:extLst>
              <a:ext uri="{FF2B5EF4-FFF2-40B4-BE49-F238E27FC236}">
                <a16:creationId xmlns:a16="http://schemas.microsoft.com/office/drawing/2014/main" id="{33FF88A9-FD1D-9568-A4ED-3A3FEE6AF337}"/>
              </a:ext>
              <a:ext uri="{C183D7F6-B498-43B3-948B-1728B52AA6E4}">
                <adec:decorative xmlns:adec="http://schemas.microsoft.com/office/drawing/2017/decorative" val="1"/>
              </a:ext>
            </a:extLst>
          </p:cNvPr>
          <p:cNvSpPr/>
          <p:nvPr/>
        </p:nvSpPr>
        <p:spPr>
          <a:xfrm>
            <a:off x="0" y="5361825"/>
            <a:ext cx="9382125" cy="1165976"/>
          </a:xfrm>
          <a:prstGeom prst="rect">
            <a:avLst/>
          </a:prstGeom>
          <a:solidFill>
            <a:schemeClr val="accent2">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ubtitle 51">
            <a:extLst>
              <a:ext uri="{FF2B5EF4-FFF2-40B4-BE49-F238E27FC236}">
                <a16:creationId xmlns:a16="http://schemas.microsoft.com/office/drawing/2014/main" id="{61B08943-3286-B5A4-5E5D-D8F10CA8D759}"/>
              </a:ext>
            </a:extLst>
          </p:cNvPr>
          <p:cNvSpPr>
            <a:spLocks noGrp="1"/>
          </p:cNvSpPr>
          <p:nvPr>
            <p:ph type="subTitle" idx="1"/>
          </p:nvPr>
        </p:nvSpPr>
        <p:spPr>
          <a:xfrm>
            <a:off x="341947" y="6078506"/>
            <a:ext cx="3220403" cy="341632"/>
          </a:xfrm>
          <a:prstGeom prst="rect">
            <a:avLst/>
          </a:prstGeom>
        </p:spPr>
        <p:txBody>
          <a:bodyPr>
            <a:normAutofit/>
          </a:bodyPr>
          <a:lstStyle/>
          <a:p>
            <a:r>
              <a:rPr lang="en-US">
                <a:solidFill>
                  <a:schemeClr val="bg2"/>
                </a:solidFill>
              </a:rPr>
              <a:t>Live. Learn. Explore. More. </a:t>
            </a:r>
          </a:p>
        </p:txBody>
      </p:sp>
      <p:sp>
        <p:nvSpPr>
          <p:cNvPr id="10" name="Title 50">
            <a:extLst>
              <a:ext uri="{FF2B5EF4-FFF2-40B4-BE49-F238E27FC236}">
                <a16:creationId xmlns:a16="http://schemas.microsoft.com/office/drawing/2014/main" id="{EF873F49-73AD-3EEC-35F5-D1F1A3DF1AB2}"/>
              </a:ext>
            </a:extLst>
          </p:cNvPr>
          <p:cNvSpPr>
            <a:spLocks noGrp="1"/>
          </p:cNvSpPr>
          <p:nvPr>
            <p:ph type="ctrTitle"/>
          </p:nvPr>
        </p:nvSpPr>
        <p:spPr>
          <a:xfrm>
            <a:off x="341947" y="5379520"/>
            <a:ext cx="5430203" cy="701731"/>
          </a:xfrm>
          <a:prstGeom prst="rect">
            <a:avLst/>
          </a:prstGeom>
        </p:spPr>
        <p:txBody>
          <a:bodyPr wrap="square" anchor="b">
            <a:normAutofit/>
          </a:bodyPr>
          <a:lstStyle/>
          <a:p>
            <a:r>
              <a:rPr lang="en-US">
                <a:solidFill>
                  <a:schemeClr val="bg2"/>
                </a:solidFill>
              </a:rPr>
              <a:t>The Bahamas</a:t>
            </a:r>
          </a:p>
        </p:txBody>
      </p:sp>
      <p:pic>
        <p:nvPicPr>
          <p:cNvPr id="11" name="Picture 10">
            <a:extLst>
              <a:ext uri="{FF2B5EF4-FFF2-40B4-BE49-F238E27FC236}">
                <a16:creationId xmlns:a16="http://schemas.microsoft.com/office/drawing/2014/main" id="{C63048F6-7CC7-99D6-F99C-FA4027DA581B}"/>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894525" y="5377964"/>
            <a:ext cx="1073981" cy="1096757"/>
          </a:xfrm>
          <a:prstGeom prst="rect">
            <a:avLst/>
          </a:prstGeom>
        </p:spPr>
      </p:pic>
    </p:spTree>
    <p:extLst>
      <p:ext uri="{BB962C8B-B14F-4D97-AF65-F5344CB8AC3E}">
        <p14:creationId xmlns:p14="http://schemas.microsoft.com/office/powerpoint/2010/main" val="493534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4FAFA63-EF73-4268-8107-6CD20923D700}"/>
              </a:ext>
            </a:extLst>
          </p:cNvPr>
          <p:cNvSpPr>
            <a:spLocks noGrp="1"/>
          </p:cNvSpPr>
          <p:nvPr>
            <p:ph type="title"/>
          </p:nvPr>
        </p:nvSpPr>
        <p:spPr>
          <a:xfrm>
            <a:off x="446314" y="500215"/>
            <a:ext cx="11174186" cy="590931"/>
          </a:xfrm>
          <a:prstGeom prst="rect">
            <a:avLst/>
          </a:prstGeom>
        </p:spPr>
        <p:txBody>
          <a:bodyPr wrap="square" anchor="ctr">
            <a:normAutofit/>
          </a:bodyPr>
          <a:lstStyle/>
          <a:p>
            <a:r>
              <a:rPr lang="en-US" dirty="0"/>
              <a:t>2027 Sea Base- The Bahamas</a:t>
            </a:r>
          </a:p>
        </p:txBody>
      </p:sp>
      <p:sp>
        <p:nvSpPr>
          <p:cNvPr id="20" name="Text Placeholder 4">
            <a:extLst>
              <a:ext uri="{FF2B5EF4-FFF2-40B4-BE49-F238E27FC236}">
                <a16:creationId xmlns:a16="http://schemas.microsoft.com/office/drawing/2014/main" id="{0FA26479-8FAA-4964-866F-1194E119C5AA}"/>
              </a:ext>
            </a:extLst>
          </p:cNvPr>
          <p:cNvSpPr>
            <a:spLocks noGrp="1"/>
          </p:cNvSpPr>
          <p:nvPr>
            <p:ph type="body" idx="1"/>
          </p:nvPr>
        </p:nvSpPr>
        <p:spPr>
          <a:xfrm>
            <a:off x="446314" y="1219844"/>
            <a:ext cx="5306787" cy="487003"/>
          </a:xfrm>
        </p:spPr>
        <p:txBody>
          <a:bodyPr>
            <a:noAutofit/>
          </a:bodyPr>
          <a:lstStyle/>
          <a:p>
            <a:r>
              <a:rPr lang="en-US" sz="3200"/>
              <a:t>Programs Overview </a:t>
            </a:r>
          </a:p>
        </p:txBody>
      </p:sp>
      <p:sp>
        <p:nvSpPr>
          <p:cNvPr id="11" name="Content Placeholder 10">
            <a:extLst>
              <a:ext uri="{FF2B5EF4-FFF2-40B4-BE49-F238E27FC236}">
                <a16:creationId xmlns:a16="http://schemas.microsoft.com/office/drawing/2014/main" id="{5BC75F1E-BEAE-4660-40A2-B4006D9BD5AB}"/>
              </a:ext>
            </a:extLst>
          </p:cNvPr>
          <p:cNvSpPr>
            <a:spLocks noGrp="1"/>
          </p:cNvSpPr>
          <p:nvPr>
            <p:ph sz="half" idx="2"/>
          </p:nvPr>
        </p:nvSpPr>
        <p:spPr>
          <a:xfrm>
            <a:off x="4105823" y="1932200"/>
            <a:ext cx="7084546" cy="4354118"/>
          </a:xfrm>
        </p:spPr>
        <p:txBody>
          <a:bodyPr>
            <a:normAutofit/>
          </a:bodyPr>
          <a:lstStyle/>
          <a:p>
            <a:pPr marL="0" indent="0">
              <a:buNone/>
            </a:pPr>
            <a:r>
              <a:rPr lang="en-US" sz="1800" b="1" dirty="0">
                <a:effectLst>
                  <a:outerShdw blurRad="38100" dist="38100" dir="2700000" algn="tl">
                    <a:srgbClr val="000000">
                      <a:alpha val="43137"/>
                    </a:srgbClr>
                  </a:outerShdw>
                </a:effectLst>
              </a:rPr>
              <a:t>Bahamas Sailing 6-8 &amp; 10-12</a:t>
            </a:r>
          </a:p>
          <a:p>
            <a:pPr marL="0" indent="0">
              <a:buNone/>
            </a:pPr>
            <a:r>
              <a:rPr lang="en-US" dirty="0"/>
              <a:t>Sail through the Abaco Islands while snorkeling colorful reefs and fishing warm tropical waters. Discover island culture, history, and unforgettable beaches along the way. With two crew size options 6-8 &amp; 10-12!</a:t>
            </a:r>
          </a:p>
          <a:p>
            <a:pPr marL="0" indent="0">
              <a:buNone/>
            </a:pPr>
            <a:endParaRPr lang="en-US" dirty="0"/>
          </a:p>
          <a:p>
            <a:pPr marL="0" indent="0">
              <a:buNone/>
            </a:pPr>
            <a:endParaRPr lang="en-US" dirty="0"/>
          </a:p>
          <a:p>
            <a:pPr marL="0" indent="0">
              <a:buNone/>
            </a:pPr>
            <a:endParaRPr lang="en-US" sz="1800" b="1" dirty="0">
              <a:effectLst>
                <a:outerShdw blurRad="38100" dist="38100" dir="2700000" algn="tl">
                  <a:srgbClr val="000000">
                    <a:alpha val="43137"/>
                  </a:srgbClr>
                </a:outerShdw>
              </a:effectLst>
            </a:endParaRPr>
          </a:p>
          <a:p>
            <a:pPr marL="0" indent="0">
              <a:buNone/>
            </a:pPr>
            <a:r>
              <a:rPr lang="en-US" sz="1800" b="1" dirty="0">
                <a:effectLst>
                  <a:outerShdw blurRad="38100" dist="38100" dir="2700000" algn="tl">
                    <a:srgbClr val="000000">
                      <a:alpha val="43137"/>
                    </a:srgbClr>
                  </a:outerShdw>
                </a:effectLst>
              </a:rPr>
              <a:t>Bahamas Tall Ship</a:t>
            </a:r>
          </a:p>
          <a:p>
            <a:pPr marL="0" indent="0">
              <a:buNone/>
            </a:pPr>
            <a:r>
              <a:rPr lang="en-US" dirty="0"/>
              <a:t>Crew aboard a tall ship catamaran and learn teamwork and sailing skills in the stunning Sea of Abaco. Explore remote beaches, snorkel clear waters, and immerse yourself in a true maritime adventure.</a:t>
            </a:r>
            <a:endParaRPr lang="en-US" dirty="0">
              <a:effectLst>
                <a:outerShdw blurRad="38100" dist="38100" dir="2700000" algn="tl">
                  <a:srgbClr val="000000">
                    <a:alpha val="43137"/>
                  </a:srgbClr>
                </a:outerShdw>
              </a:effectLst>
            </a:endParaRPr>
          </a:p>
        </p:txBody>
      </p:sp>
      <p:grpSp>
        <p:nvGrpSpPr>
          <p:cNvPr id="49" name="Group 48">
            <a:extLst>
              <a:ext uri="{FF2B5EF4-FFF2-40B4-BE49-F238E27FC236}">
                <a16:creationId xmlns:a16="http://schemas.microsoft.com/office/drawing/2014/main" id="{91D0803C-B577-8A9D-7E5F-1FFEFB910F6F}"/>
              </a:ext>
            </a:extLst>
          </p:cNvPr>
          <p:cNvGrpSpPr/>
          <p:nvPr/>
        </p:nvGrpSpPr>
        <p:grpSpPr>
          <a:xfrm>
            <a:off x="4183461" y="3005941"/>
            <a:ext cx="7193419" cy="690844"/>
            <a:chOff x="4105823" y="3083578"/>
            <a:chExt cx="7193419" cy="690844"/>
          </a:xfrm>
        </p:grpSpPr>
        <p:sp>
          <p:nvSpPr>
            <p:cNvPr id="40" name="Rectangle: Rounded Corners 39">
              <a:extLst>
                <a:ext uri="{FF2B5EF4-FFF2-40B4-BE49-F238E27FC236}">
                  <a16:creationId xmlns:a16="http://schemas.microsoft.com/office/drawing/2014/main" id="{F7A01335-40E6-2D62-909B-455B94AA36B8}"/>
                </a:ext>
              </a:extLst>
            </p:cNvPr>
            <p:cNvSpPr/>
            <p:nvPr/>
          </p:nvSpPr>
          <p:spPr>
            <a:xfrm>
              <a:off x="4105823" y="30835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41" name="Picture 40">
              <a:extLst>
                <a:ext uri="{FF2B5EF4-FFF2-40B4-BE49-F238E27FC236}">
                  <a16:creationId xmlns:a16="http://schemas.microsoft.com/office/drawing/2014/main" id="{476B69B0-C3C1-630F-1746-C00EF9963F28}"/>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9323862" y="3097646"/>
              <a:ext cx="651444" cy="676776"/>
            </a:xfrm>
            <a:prstGeom prst="rect">
              <a:avLst/>
            </a:prstGeom>
          </p:spPr>
        </p:pic>
        <p:pic>
          <p:nvPicPr>
            <p:cNvPr id="42" name="Picture 41">
              <a:extLst>
                <a:ext uri="{FF2B5EF4-FFF2-40B4-BE49-F238E27FC236}">
                  <a16:creationId xmlns:a16="http://schemas.microsoft.com/office/drawing/2014/main" id="{AEA59694-C867-F03C-8CAC-7006E46D28B3}"/>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967594" y="3126427"/>
              <a:ext cx="571806" cy="594041"/>
            </a:xfrm>
            <a:prstGeom prst="rect">
              <a:avLst/>
            </a:prstGeom>
          </p:spPr>
        </p:pic>
        <p:pic>
          <p:nvPicPr>
            <p:cNvPr id="43" name="Picture 42">
              <a:extLst>
                <a:ext uri="{FF2B5EF4-FFF2-40B4-BE49-F238E27FC236}">
                  <a16:creationId xmlns:a16="http://schemas.microsoft.com/office/drawing/2014/main" id="{0562218B-0235-C4AE-0C72-BBF2B1A922D8}"/>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105823" y="3142280"/>
              <a:ext cx="561446" cy="583279"/>
            </a:xfrm>
            <a:prstGeom prst="rect">
              <a:avLst/>
            </a:prstGeom>
          </p:spPr>
        </p:pic>
        <p:sp>
          <p:nvSpPr>
            <p:cNvPr id="44" name="TextBox 43">
              <a:extLst>
                <a:ext uri="{FF2B5EF4-FFF2-40B4-BE49-F238E27FC236}">
                  <a16:creationId xmlns:a16="http://schemas.microsoft.com/office/drawing/2014/main" id="{C3AE9712-501D-0E3A-189D-2770CEFF8C0E}"/>
                </a:ext>
              </a:extLst>
            </p:cNvPr>
            <p:cNvSpPr txBox="1"/>
            <p:nvPr/>
          </p:nvSpPr>
          <p:spPr>
            <a:xfrm>
              <a:off x="4643413" y="31961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45" name="TextBox 44">
              <a:extLst>
                <a:ext uri="{FF2B5EF4-FFF2-40B4-BE49-F238E27FC236}">
                  <a16:creationId xmlns:a16="http://schemas.microsoft.com/office/drawing/2014/main" id="{C3117143-D64F-C664-E2E9-095020044E15}"/>
                </a:ext>
              </a:extLst>
            </p:cNvPr>
            <p:cNvSpPr txBox="1"/>
            <p:nvPr/>
          </p:nvSpPr>
          <p:spPr>
            <a:xfrm>
              <a:off x="6594937" y="3185684"/>
              <a:ext cx="1413934" cy="475527"/>
            </a:xfrm>
            <a:prstGeom prst="rect">
              <a:avLst/>
            </a:prstGeom>
            <a:noFill/>
          </p:spPr>
          <p:txBody>
            <a:bodyPr wrap="square" rtlCol="0">
              <a:spAutoFit/>
            </a:bodyPr>
            <a:lstStyle/>
            <a:p>
              <a:pPr algn="l" rtl="0">
                <a:buNone/>
              </a:pPr>
              <a:r>
                <a:rPr lang="en-US" sz="1200" b="1" i="0">
                  <a:solidFill>
                    <a:srgbClr val="000000"/>
                  </a:solidFill>
                  <a:effectLst/>
                </a:rPr>
                <a:t>Crew Size:</a:t>
              </a:r>
              <a:endParaRPr lang="en-US" sz="1200">
                <a:effectLst/>
              </a:endParaRPr>
            </a:p>
            <a:p>
              <a:pPr algn="l" rtl="0">
                <a:buNone/>
              </a:pPr>
              <a:r>
                <a:rPr lang="en-US" sz="1200" b="1" i="0">
                  <a:solidFill>
                    <a:srgbClr val="000000"/>
                  </a:solidFill>
                  <a:effectLst/>
                </a:rPr>
                <a:t>6-8 &amp; 10-12</a:t>
              </a:r>
              <a:endParaRPr lang="en-US" sz="1200">
                <a:effectLst/>
              </a:endParaRPr>
            </a:p>
          </p:txBody>
        </p:sp>
        <p:sp>
          <p:nvSpPr>
            <p:cNvPr id="46" name="TextBox 45">
              <a:extLst>
                <a:ext uri="{FF2B5EF4-FFF2-40B4-BE49-F238E27FC236}">
                  <a16:creationId xmlns:a16="http://schemas.microsoft.com/office/drawing/2014/main" id="{F40A48A6-1F79-5E77-6139-DAEE005ED000}"/>
                </a:ext>
              </a:extLst>
            </p:cNvPr>
            <p:cNvSpPr txBox="1"/>
            <p:nvPr/>
          </p:nvSpPr>
          <p:spPr>
            <a:xfrm>
              <a:off x="8509956" y="31961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47" name="TextBox 46">
              <a:extLst>
                <a:ext uri="{FF2B5EF4-FFF2-40B4-BE49-F238E27FC236}">
                  <a16:creationId xmlns:a16="http://schemas.microsoft.com/office/drawing/2014/main" id="{871C5D49-3324-D3D1-4E23-2C5774E8D9A1}"/>
                </a:ext>
              </a:extLst>
            </p:cNvPr>
            <p:cNvSpPr txBox="1"/>
            <p:nvPr/>
          </p:nvSpPr>
          <p:spPr>
            <a:xfrm>
              <a:off x="9885308" y="3083578"/>
              <a:ext cx="1413934" cy="646331"/>
            </a:xfrm>
            <a:prstGeom prst="rect">
              <a:avLst/>
            </a:prstGeom>
            <a:noFill/>
          </p:spPr>
          <p:txBody>
            <a:bodyPr wrap="square" rtlCol="0">
              <a:spAutoFit/>
            </a:bodyPr>
            <a:lstStyle/>
            <a:p>
              <a:r>
                <a:rPr lang="en-US" sz="1200" b="1"/>
                <a:t>Total Crew Fee:</a:t>
              </a:r>
              <a:endParaRPr lang="en-US" sz="1200"/>
            </a:p>
            <a:p>
              <a:r>
                <a:rPr lang="en-US" sz="1200" b="1"/>
                <a:t>$11,560 (6-8)</a:t>
              </a:r>
              <a:endParaRPr lang="en-US" sz="1200"/>
            </a:p>
            <a:p>
              <a:r>
                <a:rPr lang="en-US" sz="1200" b="1"/>
                <a:t>$17,340 (10-12)</a:t>
              </a:r>
              <a:endParaRPr lang="en-US" sz="1200"/>
            </a:p>
          </p:txBody>
        </p:sp>
        <p:pic>
          <p:nvPicPr>
            <p:cNvPr id="48" name="Picture 47">
              <a:extLst>
                <a:ext uri="{FF2B5EF4-FFF2-40B4-BE49-F238E27FC236}">
                  <a16:creationId xmlns:a16="http://schemas.microsoft.com/office/drawing/2014/main" id="{64FEA2A8-7CB5-A1EB-5DE6-667427D453E7}"/>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6012675" y="3094053"/>
              <a:ext cx="654293" cy="679737"/>
            </a:xfrm>
            <a:prstGeom prst="rect">
              <a:avLst/>
            </a:prstGeom>
          </p:spPr>
        </p:pic>
      </p:grpSp>
      <p:grpSp>
        <p:nvGrpSpPr>
          <p:cNvPr id="50" name="Group 49">
            <a:extLst>
              <a:ext uri="{FF2B5EF4-FFF2-40B4-BE49-F238E27FC236}">
                <a16:creationId xmlns:a16="http://schemas.microsoft.com/office/drawing/2014/main" id="{ED20CC87-1F7D-0AFF-6387-FA4E5DED357D}"/>
              </a:ext>
            </a:extLst>
          </p:cNvPr>
          <p:cNvGrpSpPr/>
          <p:nvPr/>
        </p:nvGrpSpPr>
        <p:grpSpPr>
          <a:xfrm>
            <a:off x="4185863" y="5104091"/>
            <a:ext cx="7211178" cy="693805"/>
            <a:chOff x="733751" y="2531178"/>
            <a:chExt cx="7211178" cy="693805"/>
          </a:xfrm>
        </p:grpSpPr>
        <p:sp>
          <p:nvSpPr>
            <p:cNvPr id="51" name="Rectangle: Rounded Corners 50">
              <a:extLst>
                <a:ext uri="{FF2B5EF4-FFF2-40B4-BE49-F238E27FC236}">
                  <a16:creationId xmlns:a16="http://schemas.microsoft.com/office/drawing/2014/main" id="{34B411BE-225D-964F-72FD-DFF92E814297}"/>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52" name="Picture 51">
              <a:extLst>
                <a:ext uri="{FF2B5EF4-FFF2-40B4-BE49-F238E27FC236}">
                  <a16:creationId xmlns:a16="http://schemas.microsoft.com/office/drawing/2014/main" id="{FFC104CA-89CC-CE50-8125-D1E7CDBF1247}"/>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53" name="Picture 52">
              <a:extLst>
                <a:ext uri="{FF2B5EF4-FFF2-40B4-BE49-F238E27FC236}">
                  <a16:creationId xmlns:a16="http://schemas.microsoft.com/office/drawing/2014/main" id="{6DFDAA89-4A28-12C8-E1FB-94DA90E81FA9}"/>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54" name="Picture 53">
              <a:extLst>
                <a:ext uri="{FF2B5EF4-FFF2-40B4-BE49-F238E27FC236}">
                  <a16:creationId xmlns:a16="http://schemas.microsoft.com/office/drawing/2014/main" id="{0424F021-5855-4CD0-EEAC-90747A569F75}"/>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55" name="TextBox 54">
              <a:extLst>
                <a:ext uri="{FF2B5EF4-FFF2-40B4-BE49-F238E27FC236}">
                  <a16:creationId xmlns:a16="http://schemas.microsoft.com/office/drawing/2014/main" id="{59265654-B877-F481-8DF8-94D7627B418D}"/>
                </a:ext>
              </a:extLst>
            </p:cNvPr>
            <p:cNvSpPr txBox="1"/>
            <p:nvPr/>
          </p:nvSpPr>
          <p:spPr>
            <a:xfrm>
              <a:off x="1271341" y="26437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56" name="TextBox 55">
              <a:extLst>
                <a:ext uri="{FF2B5EF4-FFF2-40B4-BE49-F238E27FC236}">
                  <a16:creationId xmlns:a16="http://schemas.microsoft.com/office/drawing/2014/main" id="{71009E07-64AA-0B83-3101-62EFF373493C}"/>
                </a:ext>
              </a:extLst>
            </p:cNvPr>
            <p:cNvSpPr txBox="1"/>
            <p:nvPr/>
          </p:nvSpPr>
          <p:spPr>
            <a:xfrm>
              <a:off x="3222865" y="2633284"/>
              <a:ext cx="1413934" cy="475527"/>
            </a:xfrm>
            <a:prstGeom prst="rect">
              <a:avLst/>
            </a:prstGeom>
            <a:noFill/>
          </p:spPr>
          <p:txBody>
            <a:bodyPr wrap="square" rtlCol="0">
              <a:spAutoFit/>
            </a:bodyPr>
            <a:lstStyle/>
            <a:p>
              <a:pPr algn="l" rtl="0">
                <a:buNone/>
              </a:pPr>
              <a:r>
                <a:rPr lang="en-US" sz="1200" b="1" i="0">
                  <a:solidFill>
                    <a:srgbClr val="000000"/>
                  </a:solidFill>
                  <a:effectLst/>
                </a:rPr>
                <a:t>MAX Crew Size:</a:t>
              </a:r>
              <a:endParaRPr lang="en-US" sz="1200">
                <a:effectLst/>
              </a:endParaRPr>
            </a:p>
            <a:p>
              <a:pPr algn="l" rtl="0">
                <a:buNone/>
              </a:pPr>
              <a:r>
                <a:rPr lang="en-US" sz="1200" b="1">
                  <a:solidFill>
                    <a:srgbClr val="000000"/>
                  </a:solidFill>
                </a:rPr>
                <a:t>20</a:t>
              </a:r>
              <a:r>
                <a:rPr lang="en-US" sz="1200" b="1" i="0">
                  <a:solidFill>
                    <a:srgbClr val="000000"/>
                  </a:solidFill>
                  <a:effectLst/>
                </a:rPr>
                <a:t> People</a:t>
              </a:r>
              <a:endParaRPr lang="en-US" sz="1200">
                <a:effectLst/>
              </a:endParaRPr>
            </a:p>
          </p:txBody>
        </p:sp>
        <p:sp>
          <p:nvSpPr>
            <p:cNvPr id="57" name="TextBox 56">
              <a:extLst>
                <a:ext uri="{FF2B5EF4-FFF2-40B4-BE49-F238E27FC236}">
                  <a16:creationId xmlns:a16="http://schemas.microsoft.com/office/drawing/2014/main" id="{058DE122-3B5E-D116-789B-DA3CBF3B20AB}"/>
                </a:ext>
              </a:extLst>
            </p:cNvPr>
            <p:cNvSpPr txBox="1"/>
            <p:nvPr/>
          </p:nvSpPr>
          <p:spPr>
            <a:xfrm>
              <a:off x="5137884" y="26437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58" name="TextBox 57">
              <a:extLst>
                <a:ext uri="{FF2B5EF4-FFF2-40B4-BE49-F238E27FC236}">
                  <a16:creationId xmlns:a16="http://schemas.microsoft.com/office/drawing/2014/main" id="{1D7E1B5F-5F88-0D2D-9E2D-9F0AB101FA23}"/>
                </a:ext>
              </a:extLst>
            </p:cNvPr>
            <p:cNvSpPr txBox="1"/>
            <p:nvPr/>
          </p:nvSpPr>
          <p:spPr>
            <a:xfrm>
              <a:off x="6530995" y="2643753"/>
              <a:ext cx="1413934" cy="475527"/>
            </a:xfrm>
            <a:prstGeom prst="rect">
              <a:avLst/>
            </a:prstGeom>
            <a:noFill/>
          </p:spPr>
          <p:txBody>
            <a:bodyPr wrap="square" rtlCol="0">
              <a:spAutoFit/>
            </a:bodyPr>
            <a:lstStyle/>
            <a:p>
              <a:r>
                <a:rPr lang="en-US" sz="1200" b="1"/>
                <a:t>Total Crew Fee:</a:t>
              </a:r>
              <a:endParaRPr lang="en-US" sz="1200"/>
            </a:p>
            <a:p>
              <a:r>
                <a:rPr lang="en-US" sz="1200" b="1"/>
                <a:t>$28,860</a:t>
              </a:r>
              <a:endParaRPr lang="en-US" sz="1200"/>
            </a:p>
          </p:txBody>
        </p:sp>
        <p:pic>
          <p:nvPicPr>
            <p:cNvPr id="59" name="Picture 58">
              <a:extLst>
                <a:ext uri="{FF2B5EF4-FFF2-40B4-BE49-F238E27FC236}">
                  <a16:creationId xmlns:a16="http://schemas.microsoft.com/office/drawing/2014/main" id="{F7FDA354-F76A-8E93-D006-F1F4FBFC7117}"/>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sp>
        <p:nvSpPr>
          <p:cNvPr id="60" name="Rectangle: Rounded Corners 59">
            <a:extLst>
              <a:ext uri="{FF2B5EF4-FFF2-40B4-BE49-F238E27FC236}">
                <a16:creationId xmlns:a16="http://schemas.microsoft.com/office/drawing/2014/main" id="{A6AA845A-4D7A-4014-0156-5DAAC5D2BC98}"/>
              </a:ext>
            </a:extLst>
          </p:cNvPr>
          <p:cNvSpPr/>
          <p:nvPr/>
        </p:nvSpPr>
        <p:spPr>
          <a:xfrm>
            <a:off x="692144" y="1835545"/>
            <a:ext cx="2912593" cy="2053204"/>
          </a:xfrm>
          <a:prstGeom prst="roundRect">
            <a:avLst/>
          </a:prstGeom>
          <a:blipFill dpi="0" rotWithShape="1">
            <a:blip r:embed="rId6"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1" name="Rectangle: Rounded Corners 60">
            <a:extLst>
              <a:ext uri="{FF2B5EF4-FFF2-40B4-BE49-F238E27FC236}">
                <a16:creationId xmlns:a16="http://schemas.microsoft.com/office/drawing/2014/main" id="{290EF78A-4E8E-3614-7782-E3CE21C2F076}"/>
              </a:ext>
            </a:extLst>
          </p:cNvPr>
          <p:cNvSpPr/>
          <p:nvPr/>
        </p:nvSpPr>
        <p:spPr>
          <a:xfrm>
            <a:off x="669134" y="4077489"/>
            <a:ext cx="2938083" cy="2053204"/>
          </a:xfrm>
          <a:prstGeom prst="roundRect">
            <a:avLst/>
          </a:prstGeom>
          <a:blipFill dpi="0" rotWithShape="1">
            <a:blip r:embed="rId7"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C66361AE-D058-EDFD-6CD2-D48C5681E2EA}"/>
              </a:ext>
            </a:extLst>
          </p:cNvPr>
          <p:cNvSpPr>
            <a:spLocks noGrp="1"/>
          </p:cNvSpPr>
          <p:nvPr>
            <p:ph type="body" sz="quarter" idx="3"/>
          </p:nvPr>
        </p:nvSpPr>
        <p:spPr>
          <a:xfrm>
            <a:off x="6953250" y="1228417"/>
            <a:ext cx="4363288" cy="487003"/>
          </a:xfrm>
        </p:spPr>
        <p:txBody>
          <a:bodyPr>
            <a:noAutofit/>
          </a:bodyPr>
          <a:lstStyle/>
          <a:p>
            <a:r>
              <a:rPr lang="en-US" sz="1400" dirty="0"/>
              <a:t>Location: Marsh Harbour, Abacos, The Bahamas</a:t>
            </a:r>
          </a:p>
        </p:txBody>
      </p:sp>
    </p:spTree>
    <p:extLst>
      <p:ext uri="{BB962C8B-B14F-4D97-AF65-F5344CB8AC3E}">
        <p14:creationId xmlns:p14="http://schemas.microsoft.com/office/powerpoint/2010/main" val="2994797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1BF8833C-D907-D24E-949C-65190DF62995}"/>
              </a:ext>
            </a:extLst>
          </p:cNvPr>
          <p:cNvPicPr>
            <a:picLocks noGrp="1" noChangeAspect="1"/>
          </p:cNvPicPr>
          <p:nvPr>
            <p:ph type="pic" sz="quarter" idx="11"/>
          </p:nvPr>
        </p:nvPicPr>
        <p:blipFill>
          <a:blip r:embed="rId2"/>
          <a:srcRect/>
          <a:stretch/>
        </p:blipFill>
        <p:spPr>
          <a:xfrm>
            <a:off x="0" y="1"/>
            <a:ext cx="12191999" cy="6857999"/>
          </a:xfrm>
          <a:prstGeom prst="rect">
            <a:avLst/>
          </a:prstGeom>
          <a:noFill/>
        </p:spPr>
      </p:pic>
      <p:sp>
        <p:nvSpPr>
          <p:cNvPr id="2" name="Rectangle 1">
            <a:extLst>
              <a:ext uri="{FF2B5EF4-FFF2-40B4-BE49-F238E27FC236}">
                <a16:creationId xmlns:a16="http://schemas.microsoft.com/office/drawing/2014/main" id="{40EA3645-9AB1-7695-1A26-2EC663B3346A}"/>
              </a:ext>
              <a:ext uri="{C183D7F6-B498-43B3-948B-1728B52AA6E4}">
                <adec:decorative xmlns:adec="http://schemas.microsoft.com/office/drawing/2017/decorative" val="1"/>
              </a:ext>
            </a:extLst>
          </p:cNvPr>
          <p:cNvSpPr/>
          <p:nvPr/>
        </p:nvSpPr>
        <p:spPr>
          <a:xfrm>
            <a:off x="0" y="5361825"/>
            <a:ext cx="9382125" cy="1165976"/>
          </a:xfrm>
          <a:prstGeom prst="rect">
            <a:avLst/>
          </a:prstGeom>
          <a:solidFill>
            <a:schemeClr val="accent2">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Subtitle 51">
            <a:extLst>
              <a:ext uri="{FF2B5EF4-FFF2-40B4-BE49-F238E27FC236}">
                <a16:creationId xmlns:a16="http://schemas.microsoft.com/office/drawing/2014/main" id="{46FF1827-B46B-4BC4-8665-8914CF45DE0C}"/>
              </a:ext>
            </a:extLst>
          </p:cNvPr>
          <p:cNvSpPr>
            <a:spLocks noGrp="1"/>
          </p:cNvSpPr>
          <p:nvPr>
            <p:ph type="subTitle" idx="1"/>
          </p:nvPr>
        </p:nvSpPr>
        <p:spPr>
          <a:xfrm>
            <a:off x="341947" y="6078506"/>
            <a:ext cx="3220403" cy="341632"/>
          </a:xfrm>
          <a:prstGeom prst="rect">
            <a:avLst/>
          </a:prstGeom>
        </p:spPr>
        <p:txBody>
          <a:bodyPr>
            <a:normAutofit/>
          </a:bodyPr>
          <a:lstStyle/>
          <a:p>
            <a:r>
              <a:rPr lang="en-US">
                <a:solidFill>
                  <a:schemeClr val="bg2"/>
                </a:solidFill>
              </a:rPr>
              <a:t>Live. Learn. Explore. More. </a:t>
            </a:r>
          </a:p>
        </p:txBody>
      </p:sp>
      <p:sp>
        <p:nvSpPr>
          <p:cNvPr id="51" name="Title 50">
            <a:extLst>
              <a:ext uri="{FF2B5EF4-FFF2-40B4-BE49-F238E27FC236}">
                <a16:creationId xmlns:a16="http://schemas.microsoft.com/office/drawing/2014/main" id="{D8694222-4D81-4A9A-93A2-23C89102F234}"/>
              </a:ext>
            </a:extLst>
          </p:cNvPr>
          <p:cNvSpPr>
            <a:spLocks noGrp="1"/>
          </p:cNvSpPr>
          <p:nvPr>
            <p:ph type="ctrTitle"/>
          </p:nvPr>
        </p:nvSpPr>
        <p:spPr>
          <a:xfrm>
            <a:off x="341947" y="5365006"/>
            <a:ext cx="7534773" cy="716245"/>
          </a:xfrm>
          <a:prstGeom prst="rect">
            <a:avLst/>
          </a:prstGeom>
        </p:spPr>
        <p:txBody>
          <a:bodyPr wrap="square" anchor="b">
            <a:normAutofit fontScale="90000"/>
          </a:bodyPr>
          <a:lstStyle/>
          <a:p>
            <a:r>
              <a:rPr lang="en-US">
                <a:solidFill>
                  <a:schemeClr val="bg2"/>
                </a:solidFill>
              </a:rPr>
              <a:t>St. Thomas, U.S. Virgin Islands</a:t>
            </a:r>
          </a:p>
        </p:txBody>
      </p:sp>
      <p:pic>
        <p:nvPicPr>
          <p:cNvPr id="3" name="Picture 2">
            <a:extLst>
              <a:ext uri="{FF2B5EF4-FFF2-40B4-BE49-F238E27FC236}">
                <a16:creationId xmlns:a16="http://schemas.microsoft.com/office/drawing/2014/main" id="{D590FCA4-E4D2-4C24-BB30-41F0486AC0F0}"/>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894525" y="5377964"/>
            <a:ext cx="1073981" cy="1096757"/>
          </a:xfrm>
          <a:prstGeom prst="rect">
            <a:avLst/>
          </a:prstGeom>
        </p:spPr>
      </p:pic>
    </p:spTree>
    <p:extLst>
      <p:ext uri="{BB962C8B-B14F-4D97-AF65-F5344CB8AC3E}">
        <p14:creationId xmlns:p14="http://schemas.microsoft.com/office/powerpoint/2010/main" val="1379359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334C93-B84E-1243-D2B8-FEB3F264A9CB}"/>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1B256D0-7CC5-15A1-4262-8D6242E89837}"/>
              </a:ext>
            </a:extLst>
          </p:cNvPr>
          <p:cNvSpPr>
            <a:spLocks noGrp="1"/>
          </p:cNvSpPr>
          <p:nvPr>
            <p:ph type="title"/>
          </p:nvPr>
        </p:nvSpPr>
        <p:spPr>
          <a:xfrm>
            <a:off x="446314" y="500215"/>
            <a:ext cx="11174186" cy="590931"/>
          </a:xfrm>
          <a:prstGeom prst="rect">
            <a:avLst/>
          </a:prstGeom>
        </p:spPr>
        <p:txBody>
          <a:bodyPr wrap="square" anchor="ctr">
            <a:normAutofit/>
          </a:bodyPr>
          <a:lstStyle/>
          <a:p>
            <a:r>
              <a:rPr lang="en-US"/>
              <a:t>2027 Sea Base- U.S. Virgin Islands</a:t>
            </a:r>
          </a:p>
        </p:txBody>
      </p:sp>
      <p:sp>
        <p:nvSpPr>
          <p:cNvPr id="20" name="Text Placeholder 4">
            <a:extLst>
              <a:ext uri="{FF2B5EF4-FFF2-40B4-BE49-F238E27FC236}">
                <a16:creationId xmlns:a16="http://schemas.microsoft.com/office/drawing/2014/main" id="{B4759863-D2FD-9C7E-7EC6-EF2AD0172FB2}"/>
              </a:ext>
            </a:extLst>
          </p:cNvPr>
          <p:cNvSpPr>
            <a:spLocks noGrp="1"/>
          </p:cNvSpPr>
          <p:nvPr>
            <p:ph type="body" idx="1"/>
          </p:nvPr>
        </p:nvSpPr>
        <p:spPr>
          <a:xfrm>
            <a:off x="446314" y="1219844"/>
            <a:ext cx="5306787" cy="487003"/>
          </a:xfrm>
        </p:spPr>
        <p:txBody>
          <a:bodyPr>
            <a:noAutofit/>
          </a:bodyPr>
          <a:lstStyle/>
          <a:p>
            <a:r>
              <a:rPr lang="en-US" sz="3200"/>
              <a:t>Programs Overview </a:t>
            </a:r>
          </a:p>
        </p:txBody>
      </p:sp>
      <p:sp>
        <p:nvSpPr>
          <p:cNvPr id="11" name="Content Placeholder 10">
            <a:extLst>
              <a:ext uri="{FF2B5EF4-FFF2-40B4-BE49-F238E27FC236}">
                <a16:creationId xmlns:a16="http://schemas.microsoft.com/office/drawing/2014/main" id="{DB26F090-64E4-07D9-03B5-8E369B4A7464}"/>
              </a:ext>
            </a:extLst>
          </p:cNvPr>
          <p:cNvSpPr>
            <a:spLocks noGrp="1"/>
          </p:cNvSpPr>
          <p:nvPr>
            <p:ph sz="half" idx="2"/>
          </p:nvPr>
        </p:nvSpPr>
        <p:spPr>
          <a:xfrm>
            <a:off x="4147384" y="2138034"/>
            <a:ext cx="7084546" cy="4045331"/>
          </a:xfrm>
        </p:spPr>
        <p:txBody>
          <a:bodyPr vert="horz" lIns="91440" tIns="45720" rIns="91440" bIns="45720" rtlCol="0" anchor="t">
            <a:normAutofit/>
          </a:bodyPr>
          <a:lstStyle/>
          <a:p>
            <a:pPr marL="0" indent="0">
              <a:buNone/>
            </a:pPr>
            <a:r>
              <a:rPr lang="en-US" sz="1800" b="1" dirty="0">
                <a:effectLst>
                  <a:outerShdw blurRad="38100" dist="38100" dir="2700000" algn="tl">
                    <a:srgbClr val="000000">
                      <a:alpha val="43137"/>
                    </a:srgbClr>
                  </a:outerShdw>
                </a:effectLst>
              </a:rPr>
              <a:t>St. Thomas Sailing 6-8 &amp; 10-12</a:t>
            </a:r>
          </a:p>
          <a:p>
            <a:pPr marL="0" indent="0">
              <a:buNone/>
            </a:pPr>
            <a:r>
              <a:rPr lang="en-US" dirty="0"/>
              <a:t>Embark on your journey with the trade winds in your sails.  Board your vessel upon arrival and circumnavigate the crystal bule waters surrounding the island of St. John.  Your crew will sail, snorkel pristine coral reefs, swim ashore to incredible beaches, and hike in the U.S. Virgin Islands National Park. </a:t>
            </a:r>
          </a:p>
          <a:p>
            <a:pPr marL="0" indent="0">
              <a:buNone/>
            </a:pPr>
            <a:endParaRPr lang="en-US" dirty="0"/>
          </a:p>
          <a:p>
            <a:pPr marL="0" indent="0">
              <a:buNone/>
            </a:pPr>
            <a:endParaRPr lang="en-US" dirty="0"/>
          </a:p>
          <a:p>
            <a:pPr marL="0" indent="0">
              <a:buNone/>
            </a:pPr>
            <a:endParaRPr lang="en-US" sz="1800" b="1" dirty="0">
              <a:effectLst>
                <a:outerShdw blurRad="38100" dist="38100" dir="2700000" algn="tl">
                  <a:srgbClr val="000000">
                    <a:alpha val="43137"/>
                  </a:srgbClr>
                </a:outerShdw>
              </a:effectLst>
            </a:endParaRPr>
          </a:p>
        </p:txBody>
      </p:sp>
      <p:grpSp>
        <p:nvGrpSpPr>
          <p:cNvPr id="49" name="Group 48">
            <a:extLst>
              <a:ext uri="{FF2B5EF4-FFF2-40B4-BE49-F238E27FC236}">
                <a16:creationId xmlns:a16="http://schemas.microsoft.com/office/drawing/2014/main" id="{C89A3522-E24C-DCBF-10EA-76009D4D0FAC}"/>
              </a:ext>
            </a:extLst>
          </p:cNvPr>
          <p:cNvGrpSpPr/>
          <p:nvPr/>
        </p:nvGrpSpPr>
        <p:grpSpPr>
          <a:xfrm>
            <a:off x="4147384" y="3469855"/>
            <a:ext cx="7193419" cy="690844"/>
            <a:chOff x="4105823" y="3083578"/>
            <a:chExt cx="7193419" cy="690844"/>
          </a:xfrm>
        </p:grpSpPr>
        <p:sp>
          <p:nvSpPr>
            <p:cNvPr id="40" name="Rectangle: Rounded Corners 39">
              <a:extLst>
                <a:ext uri="{FF2B5EF4-FFF2-40B4-BE49-F238E27FC236}">
                  <a16:creationId xmlns:a16="http://schemas.microsoft.com/office/drawing/2014/main" id="{8FAF26D8-1851-A406-E665-D710EE1DA160}"/>
                </a:ext>
              </a:extLst>
            </p:cNvPr>
            <p:cNvSpPr/>
            <p:nvPr/>
          </p:nvSpPr>
          <p:spPr>
            <a:xfrm>
              <a:off x="4105823" y="30835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41" name="Picture 40">
              <a:extLst>
                <a:ext uri="{FF2B5EF4-FFF2-40B4-BE49-F238E27FC236}">
                  <a16:creationId xmlns:a16="http://schemas.microsoft.com/office/drawing/2014/main" id="{FEF5EFAE-6CA8-574E-4AF9-E6A8000360B5}"/>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9323862" y="3097646"/>
              <a:ext cx="651444" cy="676776"/>
            </a:xfrm>
            <a:prstGeom prst="rect">
              <a:avLst/>
            </a:prstGeom>
          </p:spPr>
        </p:pic>
        <p:pic>
          <p:nvPicPr>
            <p:cNvPr id="42" name="Picture 41">
              <a:extLst>
                <a:ext uri="{FF2B5EF4-FFF2-40B4-BE49-F238E27FC236}">
                  <a16:creationId xmlns:a16="http://schemas.microsoft.com/office/drawing/2014/main" id="{F351419A-2794-37E5-D881-B09B31FF1A8C}"/>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967594" y="3126427"/>
              <a:ext cx="571806" cy="594041"/>
            </a:xfrm>
            <a:prstGeom prst="rect">
              <a:avLst/>
            </a:prstGeom>
          </p:spPr>
        </p:pic>
        <p:pic>
          <p:nvPicPr>
            <p:cNvPr id="43" name="Picture 42">
              <a:extLst>
                <a:ext uri="{FF2B5EF4-FFF2-40B4-BE49-F238E27FC236}">
                  <a16:creationId xmlns:a16="http://schemas.microsoft.com/office/drawing/2014/main" id="{DEAFFC43-6F20-9919-B23B-DBA68B566813}"/>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105823" y="3142280"/>
              <a:ext cx="561446" cy="583279"/>
            </a:xfrm>
            <a:prstGeom prst="rect">
              <a:avLst/>
            </a:prstGeom>
          </p:spPr>
        </p:pic>
        <p:sp>
          <p:nvSpPr>
            <p:cNvPr id="44" name="TextBox 43">
              <a:extLst>
                <a:ext uri="{FF2B5EF4-FFF2-40B4-BE49-F238E27FC236}">
                  <a16:creationId xmlns:a16="http://schemas.microsoft.com/office/drawing/2014/main" id="{75427C2B-2B4E-4741-8D89-1EF54F50A33C}"/>
                </a:ext>
              </a:extLst>
            </p:cNvPr>
            <p:cNvSpPr txBox="1"/>
            <p:nvPr/>
          </p:nvSpPr>
          <p:spPr>
            <a:xfrm>
              <a:off x="4643413" y="31961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45" name="TextBox 44">
              <a:extLst>
                <a:ext uri="{FF2B5EF4-FFF2-40B4-BE49-F238E27FC236}">
                  <a16:creationId xmlns:a16="http://schemas.microsoft.com/office/drawing/2014/main" id="{4C222FD2-C21A-48C7-A856-0819C545D027}"/>
                </a:ext>
              </a:extLst>
            </p:cNvPr>
            <p:cNvSpPr txBox="1"/>
            <p:nvPr/>
          </p:nvSpPr>
          <p:spPr>
            <a:xfrm>
              <a:off x="6594937" y="3185684"/>
              <a:ext cx="1413934" cy="475527"/>
            </a:xfrm>
            <a:prstGeom prst="rect">
              <a:avLst/>
            </a:prstGeom>
            <a:noFill/>
          </p:spPr>
          <p:txBody>
            <a:bodyPr wrap="square" rtlCol="0">
              <a:spAutoFit/>
            </a:bodyPr>
            <a:lstStyle/>
            <a:p>
              <a:pPr algn="l" rtl="0">
                <a:buNone/>
              </a:pPr>
              <a:r>
                <a:rPr lang="en-US" sz="1200" b="1" i="0">
                  <a:solidFill>
                    <a:srgbClr val="000000"/>
                  </a:solidFill>
                  <a:effectLst/>
                </a:rPr>
                <a:t>Crew Size:</a:t>
              </a:r>
              <a:endParaRPr lang="en-US" sz="1200">
                <a:effectLst/>
              </a:endParaRPr>
            </a:p>
            <a:p>
              <a:pPr algn="l" rtl="0">
                <a:buNone/>
              </a:pPr>
              <a:r>
                <a:rPr lang="en-US" sz="1200" b="1" i="0">
                  <a:solidFill>
                    <a:srgbClr val="000000"/>
                  </a:solidFill>
                  <a:effectLst/>
                </a:rPr>
                <a:t>6-8 &amp; 10-12</a:t>
              </a:r>
              <a:endParaRPr lang="en-US" sz="1200">
                <a:effectLst/>
              </a:endParaRPr>
            </a:p>
          </p:txBody>
        </p:sp>
        <p:sp>
          <p:nvSpPr>
            <p:cNvPr id="46" name="TextBox 45">
              <a:extLst>
                <a:ext uri="{FF2B5EF4-FFF2-40B4-BE49-F238E27FC236}">
                  <a16:creationId xmlns:a16="http://schemas.microsoft.com/office/drawing/2014/main" id="{A040609D-022C-46C3-7569-E0EFD280DB5D}"/>
                </a:ext>
              </a:extLst>
            </p:cNvPr>
            <p:cNvSpPr txBox="1"/>
            <p:nvPr/>
          </p:nvSpPr>
          <p:spPr>
            <a:xfrm>
              <a:off x="8509956" y="31961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47" name="TextBox 46">
              <a:extLst>
                <a:ext uri="{FF2B5EF4-FFF2-40B4-BE49-F238E27FC236}">
                  <a16:creationId xmlns:a16="http://schemas.microsoft.com/office/drawing/2014/main" id="{A3E7F9F7-E73F-1FB9-4745-AB7C37AE7087}"/>
                </a:ext>
              </a:extLst>
            </p:cNvPr>
            <p:cNvSpPr txBox="1"/>
            <p:nvPr/>
          </p:nvSpPr>
          <p:spPr>
            <a:xfrm>
              <a:off x="9885308" y="3083578"/>
              <a:ext cx="1413934" cy="646331"/>
            </a:xfrm>
            <a:prstGeom prst="rect">
              <a:avLst/>
            </a:prstGeom>
            <a:noFill/>
          </p:spPr>
          <p:txBody>
            <a:bodyPr wrap="square" rtlCol="0">
              <a:spAutoFit/>
            </a:bodyPr>
            <a:lstStyle/>
            <a:p>
              <a:r>
                <a:rPr lang="en-US" sz="1200" b="1"/>
                <a:t>Total Crew Fee:</a:t>
              </a:r>
              <a:endParaRPr lang="en-US" sz="1200"/>
            </a:p>
            <a:p>
              <a:r>
                <a:rPr lang="en-US" sz="1200" b="1"/>
                <a:t>$11,560 (6-8)</a:t>
              </a:r>
              <a:endParaRPr lang="en-US" sz="1200"/>
            </a:p>
            <a:p>
              <a:r>
                <a:rPr lang="en-US" sz="1200" b="1"/>
                <a:t>$17,340 (10-12)</a:t>
              </a:r>
              <a:endParaRPr lang="en-US" sz="1200"/>
            </a:p>
          </p:txBody>
        </p:sp>
        <p:pic>
          <p:nvPicPr>
            <p:cNvPr id="48" name="Picture 47">
              <a:extLst>
                <a:ext uri="{FF2B5EF4-FFF2-40B4-BE49-F238E27FC236}">
                  <a16:creationId xmlns:a16="http://schemas.microsoft.com/office/drawing/2014/main" id="{A5C835A3-628A-CA23-5297-1A55F99C734D}"/>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6012675" y="3094053"/>
              <a:ext cx="654293" cy="679737"/>
            </a:xfrm>
            <a:prstGeom prst="rect">
              <a:avLst/>
            </a:prstGeom>
          </p:spPr>
        </p:pic>
      </p:grpSp>
      <p:sp>
        <p:nvSpPr>
          <p:cNvPr id="60" name="Rectangle: Rounded Corners 59">
            <a:extLst>
              <a:ext uri="{FF2B5EF4-FFF2-40B4-BE49-F238E27FC236}">
                <a16:creationId xmlns:a16="http://schemas.microsoft.com/office/drawing/2014/main" id="{D5551861-18F6-D48A-32D3-6DEC4000510F}"/>
              </a:ext>
            </a:extLst>
          </p:cNvPr>
          <p:cNvSpPr/>
          <p:nvPr/>
        </p:nvSpPr>
        <p:spPr>
          <a:xfrm>
            <a:off x="446314" y="2094842"/>
            <a:ext cx="3199985" cy="2179940"/>
          </a:xfrm>
          <a:prstGeom prst="roundRect">
            <a:avLst/>
          </a:prstGeom>
          <a:blipFill dpi="0" rotWithShape="1">
            <a:blip r:embed="rId6"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71035C8F-50CA-A5B7-C6F1-49D71A1B3DE5}"/>
              </a:ext>
            </a:extLst>
          </p:cNvPr>
          <p:cNvSpPr>
            <a:spLocks noGrp="1"/>
          </p:cNvSpPr>
          <p:nvPr>
            <p:ph type="body" sz="quarter" idx="3"/>
          </p:nvPr>
        </p:nvSpPr>
        <p:spPr>
          <a:xfrm>
            <a:off x="7715250" y="1228417"/>
            <a:ext cx="3601288" cy="487003"/>
          </a:xfrm>
        </p:spPr>
        <p:txBody>
          <a:bodyPr>
            <a:noAutofit/>
          </a:bodyPr>
          <a:lstStyle/>
          <a:p>
            <a:r>
              <a:rPr lang="en-US" sz="1400" dirty="0"/>
              <a:t>Location: St. Thomas, U.S. Virgin Islands</a:t>
            </a:r>
          </a:p>
        </p:txBody>
      </p:sp>
    </p:spTree>
    <p:extLst>
      <p:ext uri="{BB962C8B-B14F-4D97-AF65-F5344CB8AC3E}">
        <p14:creationId xmlns:p14="http://schemas.microsoft.com/office/powerpoint/2010/main" val="3586572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1BF8833C-D907-D24E-949C-65190DF62995}"/>
              </a:ext>
            </a:extLst>
          </p:cNvPr>
          <p:cNvPicPr>
            <a:picLocks noGrp="1" noChangeAspect="1"/>
          </p:cNvPicPr>
          <p:nvPr>
            <p:ph type="pic" sz="quarter" idx="11"/>
          </p:nvPr>
        </p:nvPicPr>
        <p:blipFill>
          <a:blip r:embed="rId2"/>
          <a:srcRect/>
          <a:stretch/>
        </p:blipFill>
        <p:spPr>
          <a:xfrm>
            <a:off x="0" y="1"/>
            <a:ext cx="12192000" cy="6857999"/>
          </a:xfrm>
          <a:prstGeom prst="rect">
            <a:avLst/>
          </a:prstGeom>
          <a:noFill/>
        </p:spPr>
      </p:pic>
      <p:sp>
        <p:nvSpPr>
          <p:cNvPr id="10" name="Rectangle 9">
            <a:extLst>
              <a:ext uri="{FF2B5EF4-FFF2-40B4-BE49-F238E27FC236}">
                <a16:creationId xmlns:a16="http://schemas.microsoft.com/office/drawing/2014/main" id="{E9C7EFCD-E8C1-A735-2675-6177EE40E933}"/>
              </a:ext>
              <a:ext uri="{C183D7F6-B498-43B3-948B-1728B52AA6E4}">
                <adec:decorative xmlns:adec="http://schemas.microsoft.com/office/drawing/2017/decorative" val="1"/>
              </a:ext>
            </a:extLst>
          </p:cNvPr>
          <p:cNvSpPr/>
          <p:nvPr/>
        </p:nvSpPr>
        <p:spPr>
          <a:xfrm>
            <a:off x="0" y="5421020"/>
            <a:ext cx="9382125" cy="1165976"/>
          </a:xfrm>
          <a:prstGeom prst="rect">
            <a:avLst/>
          </a:prstGeom>
          <a:solidFill>
            <a:schemeClr val="accent2">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51">
            <a:extLst>
              <a:ext uri="{FF2B5EF4-FFF2-40B4-BE49-F238E27FC236}">
                <a16:creationId xmlns:a16="http://schemas.microsoft.com/office/drawing/2014/main" id="{F8D1CA5F-97CB-04D3-E541-75FE2CD23D12}"/>
              </a:ext>
            </a:extLst>
          </p:cNvPr>
          <p:cNvSpPr txBox="1">
            <a:spLocks/>
          </p:cNvSpPr>
          <p:nvPr/>
        </p:nvSpPr>
        <p:spPr>
          <a:xfrm>
            <a:off x="341947" y="6137701"/>
            <a:ext cx="3220403" cy="34163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GB" sz="1800" b="0" kern="1200" dirty="0">
                <a:solidFill>
                  <a:schemeClr val="accent3"/>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solidFill>
                  <a:schemeClr val="bg2"/>
                </a:solidFill>
              </a:rPr>
              <a:t>Live. Learn. Explore. More. </a:t>
            </a:r>
          </a:p>
        </p:txBody>
      </p:sp>
      <p:sp>
        <p:nvSpPr>
          <p:cNvPr id="12" name="Title 50">
            <a:extLst>
              <a:ext uri="{FF2B5EF4-FFF2-40B4-BE49-F238E27FC236}">
                <a16:creationId xmlns:a16="http://schemas.microsoft.com/office/drawing/2014/main" id="{256FC05C-92D2-9B52-3F8A-7BE296FA40ED}"/>
              </a:ext>
            </a:extLst>
          </p:cNvPr>
          <p:cNvSpPr txBox="1">
            <a:spLocks/>
          </p:cNvSpPr>
          <p:nvPr/>
        </p:nvSpPr>
        <p:spPr>
          <a:xfrm>
            <a:off x="341947" y="5438715"/>
            <a:ext cx="5430203" cy="701731"/>
          </a:xfrm>
          <a:prstGeom prst="rect">
            <a:avLst/>
          </a:prstGeom>
        </p:spPr>
        <p:txBody>
          <a:bodyPr vert="horz" wrap="square" lIns="91440" tIns="45720" rIns="91440" bIns="45720" rtlCol="0" anchor="b">
            <a:normAutofit fontScale="62500" lnSpcReduction="20000"/>
          </a:bodyPr>
          <a:lstStyle>
            <a:lvl1pPr algn="l" defTabSz="914400" rtl="0" eaLnBrk="1" latinLnBrk="0" hangingPunct="1">
              <a:lnSpc>
                <a:spcPct val="90000"/>
              </a:lnSpc>
              <a:spcBef>
                <a:spcPct val="0"/>
              </a:spcBef>
              <a:buNone/>
              <a:defRPr lang="en-GB" sz="4400" b="1" kern="1200" spc="-60" baseline="0" dirty="0">
                <a:solidFill>
                  <a:schemeClr val="tx1">
                    <a:lumMod val="75000"/>
                    <a:lumOff val="25000"/>
                  </a:schemeClr>
                </a:solidFill>
                <a:latin typeface="+mj-lt"/>
                <a:ea typeface="+mj-ea"/>
                <a:cs typeface="+mj-cs"/>
              </a:defRPr>
            </a:lvl1pPr>
          </a:lstStyle>
          <a:p>
            <a:r>
              <a:rPr lang="en-US">
                <a:solidFill>
                  <a:schemeClr val="bg2"/>
                </a:solidFill>
              </a:rPr>
              <a:t>Florida Keys Sailing Adventures</a:t>
            </a:r>
          </a:p>
        </p:txBody>
      </p:sp>
      <p:pic>
        <p:nvPicPr>
          <p:cNvPr id="13" name="Picture 12">
            <a:extLst>
              <a:ext uri="{FF2B5EF4-FFF2-40B4-BE49-F238E27FC236}">
                <a16:creationId xmlns:a16="http://schemas.microsoft.com/office/drawing/2014/main" id="{B58F9CDB-B206-1AEE-20BC-917373C35D44}"/>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894525" y="5437159"/>
            <a:ext cx="1073981" cy="1096757"/>
          </a:xfrm>
          <a:prstGeom prst="rect">
            <a:avLst/>
          </a:prstGeom>
        </p:spPr>
      </p:pic>
    </p:spTree>
    <p:extLst>
      <p:ext uri="{BB962C8B-B14F-4D97-AF65-F5344CB8AC3E}">
        <p14:creationId xmlns:p14="http://schemas.microsoft.com/office/powerpoint/2010/main" val="4061625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44CD6-53A0-E5E2-82A4-7D8307DB4A8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12477B5F-9DAE-0EE5-9BD2-AFA8EFF4382E}"/>
              </a:ext>
            </a:extLst>
          </p:cNvPr>
          <p:cNvSpPr>
            <a:spLocks noGrp="1"/>
          </p:cNvSpPr>
          <p:nvPr>
            <p:ph type="title"/>
          </p:nvPr>
        </p:nvSpPr>
        <p:spPr>
          <a:xfrm>
            <a:off x="446314" y="500215"/>
            <a:ext cx="11174186" cy="590931"/>
          </a:xfrm>
          <a:prstGeom prst="rect">
            <a:avLst/>
          </a:prstGeom>
        </p:spPr>
        <p:txBody>
          <a:bodyPr wrap="square" anchor="ctr">
            <a:normAutofit/>
          </a:bodyPr>
          <a:lstStyle/>
          <a:p>
            <a:r>
              <a:rPr lang="en-US" dirty="0"/>
              <a:t>2027 Sea Base- Florida Keys: Sailing Adventures</a:t>
            </a:r>
          </a:p>
        </p:txBody>
      </p:sp>
      <p:sp>
        <p:nvSpPr>
          <p:cNvPr id="20" name="Text Placeholder 4">
            <a:extLst>
              <a:ext uri="{FF2B5EF4-FFF2-40B4-BE49-F238E27FC236}">
                <a16:creationId xmlns:a16="http://schemas.microsoft.com/office/drawing/2014/main" id="{1A9D010E-988E-3C68-CC04-2D15E1D6B099}"/>
              </a:ext>
            </a:extLst>
          </p:cNvPr>
          <p:cNvSpPr>
            <a:spLocks noGrp="1"/>
          </p:cNvSpPr>
          <p:nvPr>
            <p:ph type="body" idx="1"/>
          </p:nvPr>
        </p:nvSpPr>
        <p:spPr>
          <a:xfrm>
            <a:off x="446314" y="1073409"/>
            <a:ext cx="5306787" cy="487003"/>
          </a:xfrm>
        </p:spPr>
        <p:txBody>
          <a:bodyPr>
            <a:noAutofit/>
          </a:bodyPr>
          <a:lstStyle/>
          <a:p>
            <a:r>
              <a:rPr lang="en-US" sz="2400"/>
              <a:t>Programs Overview </a:t>
            </a:r>
          </a:p>
        </p:txBody>
      </p:sp>
      <p:grpSp>
        <p:nvGrpSpPr>
          <p:cNvPr id="50" name="Group 49">
            <a:extLst>
              <a:ext uri="{FF2B5EF4-FFF2-40B4-BE49-F238E27FC236}">
                <a16:creationId xmlns:a16="http://schemas.microsoft.com/office/drawing/2014/main" id="{97FDEDCE-7282-8F92-333D-D88E12C5BE0E}"/>
              </a:ext>
            </a:extLst>
          </p:cNvPr>
          <p:cNvGrpSpPr/>
          <p:nvPr/>
        </p:nvGrpSpPr>
        <p:grpSpPr>
          <a:xfrm>
            <a:off x="4130571" y="3908326"/>
            <a:ext cx="7211178" cy="693805"/>
            <a:chOff x="733751" y="2531178"/>
            <a:chExt cx="7211178" cy="693805"/>
          </a:xfrm>
        </p:grpSpPr>
        <p:sp>
          <p:nvSpPr>
            <p:cNvPr id="51" name="Rectangle: Rounded Corners 50">
              <a:extLst>
                <a:ext uri="{FF2B5EF4-FFF2-40B4-BE49-F238E27FC236}">
                  <a16:creationId xmlns:a16="http://schemas.microsoft.com/office/drawing/2014/main" id="{D316DEA9-BAD5-2D01-8012-CCDD4C487C79}"/>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52" name="Picture 51">
              <a:extLst>
                <a:ext uri="{FF2B5EF4-FFF2-40B4-BE49-F238E27FC236}">
                  <a16:creationId xmlns:a16="http://schemas.microsoft.com/office/drawing/2014/main" id="{CD5FA5CB-5FC6-6015-8D2D-CFD751C98ACD}"/>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53" name="Picture 52">
              <a:extLst>
                <a:ext uri="{FF2B5EF4-FFF2-40B4-BE49-F238E27FC236}">
                  <a16:creationId xmlns:a16="http://schemas.microsoft.com/office/drawing/2014/main" id="{EFBB4BE2-8383-BD2E-BD0D-6C09432AFBFA}"/>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54" name="Picture 53">
              <a:extLst>
                <a:ext uri="{FF2B5EF4-FFF2-40B4-BE49-F238E27FC236}">
                  <a16:creationId xmlns:a16="http://schemas.microsoft.com/office/drawing/2014/main" id="{463C7D34-9785-DBA7-43EA-4A955DDF49E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55" name="TextBox 54">
              <a:extLst>
                <a:ext uri="{FF2B5EF4-FFF2-40B4-BE49-F238E27FC236}">
                  <a16:creationId xmlns:a16="http://schemas.microsoft.com/office/drawing/2014/main" id="{034A9CB0-5A4B-A03D-0D0C-7BBB13172F23}"/>
                </a:ext>
              </a:extLst>
            </p:cNvPr>
            <p:cNvSpPr txBox="1"/>
            <p:nvPr/>
          </p:nvSpPr>
          <p:spPr>
            <a:xfrm>
              <a:off x="1271341" y="26437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56" name="TextBox 55">
              <a:extLst>
                <a:ext uri="{FF2B5EF4-FFF2-40B4-BE49-F238E27FC236}">
                  <a16:creationId xmlns:a16="http://schemas.microsoft.com/office/drawing/2014/main" id="{2860640B-A144-7ADA-261C-CBE304014ECB}"/>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57" name="TextBox 56">
              <a:extLst>
                <a:ext uri="{FF2B5EF4-FFF2-40B4-BE49-F238E27FC236}">
                  <a16:creationId xmlns:a16="http://schemas.microsoft.com/office/drawing/2014/main" id="{EF306C14-3F25-A353-2723-DD873BA186C0}"/>
                </a:ext>
              </a:extLst>
            </p:cNvPr>
            <p:cNvSpPr txBox="1"/>
            <p:nvPr/>
          </p:nvSpPr>
          <p:spPr>
            <a:xfrm>
              <a:off x="5137884" y="2643753"/>
              <a:ext cx="1413934" cy="475527"/>
            </a:xfrm>
            <a:prstGeom prst="rect">
              <a:avLst/>
            </a:prstGeom>
            <a:noFill/>
          </p:spPr>
          <p:txBody>
            <a:bodyPr wrap="square" lIns="91440" tIns="45720" rIns="91440" bIns="45720" rtlCol="0" anchor="t">
              <a:spAutoFit/>
            </a:bodyPr>
            <a:lstStyle/>
            <a:p>
              <a:r>
                <a:rPr lang="en-US" sz="1200" b="1"/>
                <a:t>Min. Age:</a:t>
              </a:r>
              <a:endParaRPr lang="en-US" sz="1200"/>
            </a:p>
            <a:p>
              <a:r>
                <a:rPr lang="en-US" sz="1200" b="1"/>
                <a:t>12</a:t>
              </a:r>
              <a:endParaRPr lang="en-US" sz="1200"/>
            </a:p>
          </p:txBody>
        </p:sp>
        <p:sp>
          <p:nvSpPr>
            <p:cNvPr id="58" name="TextBox 57">
              <a:extLst>
                <a:ext uri="{FF2B5EF4-FFF2-40B4-BE49-F238E27FC236}">
                  <a16:creationId xmlns:a16="http://schemas.microsoft.com/office/drawing/2014/main" id="{50EE1AFB-DB91-50A7-FC44-0F6E93AD5892}"/>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$11,160</a:t>
              </a:r>
              <a:endParaRPr lang="en-US" sz="1200"/>
            </a:p>
          </p:txBody>
        </p:sp>
        <p:pic>
          <p:nvPicPr>
            <p:cNvPr id="59" name="Picture 58">
              <a:extLst>
                <a:ext uri="{FF2B5EF4-FFF2-40B4-BE49-F238E27FC236}">
                  <a16:creationId xmlns:a16="http://schemas.microsoft.com/office/drawing/2014/main" id="{74CC55C7-6B15-0A94-E54D-005237A80E36}"/>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sp>
        <p:nvSpPr>
          <p:cNvPr id="60" name="Rectangle: Rounded Corners 59">
            <a:extLst>
              <a:ext uri="{FF2B5EF4-FFF2-40B4-BE49-F238E27FC236}">
                <a16:creationId xmlns:a16="http://schemas.microsoft.com/office/drawing/2014/main" id="{D7E39BD1-0FB6-1BDC-C0A7-10974F6FE8DA}"/>
              </a:ext>
            </a:extLst>
          </p:cNvPr>
          <p:cNvSpPr/>
          <p:nvPr/>
        </p:nvSpPr>
        <p:spPr>
          <a:xfrm>
            <a:off x="692145" y="1835545"/>
            <a:ext cx="2842846" cy="2053204"/>
          </a:xfrm>
          <a:prstGeom prst="roundRect">
            <a:avLst/>
          </a:prstGeom>
          <a:blipFill dpi="0" rotWithShape="1">
            <a:blip r:embed="rId6"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1" name="Rectangle: Rounded Corners 60">
            <a:extLst>
              <a:ext uri="{FF2B5EF4-FFF2-40B4-BE49-F238E27FC236}">
                <a16:creationId xmlns:a16="http://schemas.microsoft.com/office/drawing/2014/main" id="{A729BF7D-0DB7-F6FE-C070-8E16A42297D3}"/>
              </a:ext>
            </a:extLst>
          </p:cNvPr>
          <p:cNvSpPr/>
          <p:nvPr/>
        </p:nvSpPr>
        <p:spPr>
          <a:xfrm>
            <a:off x="669135" y="4077489"/>
            <a:ext cx="2842846" cy="2053204"/>
          </a:xfrm>
          <a:prstGeom prst="roundRect">
            <a:avLst/>
          </a:prstGeom>
          <a:blipFill dpi="0" rotWithShape="1">
            <a:blip r:embed="rId7"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7E8F4AE3-BC0C-5010-ABBB-2D5CE2B639CC}"/>
              </a:ext>
            </a:extLst>
          </p:cNvPr>
          <p:cNvSpPr>
            <a:spLocks noGrp="1"/>
          </p:cNvSpPr>
          <p:nvPr>
            <p:ph type="body" sz="quarter" idx="3"/>
          </p:nvPr>
        </p:nvSpPr>
        <p:spPr>
          <a:xfrm>
            <a:off x="7921222" y="1073408"/>
            <a:ext cx="3395316" cy="487003"/>
          </a:xfrm>
        </p:spPr>
        <p:txBody>
          <a:bodyPr>
            <a:noAutofit/>
          </a:bodyPr>
          <a:lstStyle/>
          <a:p>
            <a:r>
              <a:rPr lang="en-US" sz="1400"/>
              <a:t>Location: Islamorada, FL</a:t>
            </a:r>
          </a:p>
        </p:txBody>
      </p:sp>
      <p:sp>
        <p:nvSpPr>
          <p:cNvPr id="4" name="Content Placeholder 10">
            <a:extLst>
              <a:ext uri="{FF2B5EF4-FFF2-40B4-BE49-F238E27FC236}">
                <a16:creationId xmlns:a16="http://schemas.microsoft.com/office/drawing/2014/main" id="{4AD8EA2D-1EEE-6B64-EF0C-78C8894D8FA9}"/>
              </a:ext>
            </a:extLst>
          </p:cNvPr>
          <p:cNvSpPr txBox="1">
            <a:spLocks/>
          </p:cNvSpPr>
          <p:nvPr/>
        </p:nvSpPr>
        <p:spPr>
          <a:xfrm>
            <a:off x="4110125" y="1471709"/>
            <a:ext cx="7084546" cy="49223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effectLst>
                  <a:outerShdw blurRad="38100" dist="38100" dir="2700000" algn="tl">
                    <a:srgbClr val="000000">
                      <a:alpha val="43137"/>
                    </a:srgbClr>
                  </a:outerShdw>
                </a:effectLst>
              </a:rPr>
              <a:t>Coral Reef Sailing</a:t>
            </a:r>
          </a:p>
          <a:p>
            <a:pPr marL="0" indent="0">
              <a:buFont typeface="Arial" panose="020B0604020202020204" pitchFamily="34" charset="0"/>
              <a:buNone/>
            </a:pPr>
            <a:r>
              <a:rPr lang="en-US" i="0" dirty="0">
                <a:effectLst/>
              </a:rPr>
              <a:t>Live aboard a sailing vessel &amp; snorkel, sail &amp; fish throughout the Florida Keys.</a:t>
            </a:r>
            <a:endParaRPr lang="en-US" dirty="0"/>
          </a:p>
          <a:p>
            <a:pPr marL="0" indent="0">
              <a:buFont typeface="Arial" panose="020B0604020202020204" pitchFamily="34" charset="0"/>
              <a:buNone/>
            </a:pPr>
            <a:endParaRPr lang="en-US" dirty="0"/>
          </a:p>
          <a:p>
            <a:pPr marL="0" indent="0">
              <a:buFont typeface="Arial" panose="020B0604020202020204" pitchFamily="34" charset="0"/>
              <a:buNone/>
            </a:pPr>
            <a:endParaRPr lang="en-US" sz="1800" b="1" dirty="0">
              <a:effectLst>
                <a:outerShdw blurRad="38100" dist="38100" dir="2700000" algn="tl">
                  <a:srgbClr val="000000">
                    <a:alpha val="43137"/>
                  </a:srgbClr>
                </a:outerShdw>
              </a:effectLst>
            </a:endParaRPr>
          </a:p>
          <a:p>
            <a:pPr marL="0" indent="0">
              <a:buFont typeface="Arial" panose="020B0604020202020204" pitchFamily="34" charset="0"/>
              <a:buNone/>
            </a:pPr>
            <a:r>
              <a:rPr lang="en-US" sz="1800" b="1" dirty="0">
                <a:effectLst>
                  <a:outerShdw blurRad="38100" dist="38100" dir="2700000" algn="tl">
                    <a:srgbClr val="000000">
                      <a:alpha val="43137"/>
                    </a:srgbClr>
                  </a:outerShdw>
                </a:effectLst>
              </a:rPr>
              <a:t>Keys Adventure Sailing </a:t>
            </a:r>
          </a:p>
          <a:p>
            <a:pPr marL="0" indent="0">
              <a:buNone/>
            </a:pPr>
            <a:r>
              <a:rPr lang="en-US" dirty="0"/>
              <a:t>Get a taste of all that Sea Base has to offer! Scouts will stay on site for the first half of their adventure, then experience life on the water in a 3 day live-aboard sailing experience, snorkeling &amp; fishing!</a:t>
            </a:r>
            <a:r>
              <a:rPr lang="en-US" b="1" dirty="0">
                <a:effectLst>
                  <a:outerShdw blurRad="38100" dist="38100" dir="2700000" algn="tl">
                    <a:srgbClr val="000000">
                      <a:alpha val="43137"/>
                    </a:srgbClr>
                  </a:outerShdw>
                </a:effectLst>
              </a:rPr>
              <a:t> </a:t>
            </a:r>
          </a:p>
          <a:p>
            <a:pPr marL="0" indent="0">
              <a:buNone/>
            </a:pPr>
            <a:endParaRPr lang="en-US" b="1" dirty="0">
              <a:effectLst>
                <a:outerShdw blurRad="38100" dist="38100" dir="2700000" algn="tl">
                  <a:srgbClr val="000000">
                    <a:alpha val="43137"/>
                  </a:srgbClr>
                </a:outerShdw>
              </a:effectLst>
            </a:endParaRPr>
          </a:p>
          <a:p>
            <a:pPr marL="0" indent="0">
              <a:buNone/>
            </a:pPr>
            <a:endParaRPr lang="en-US" b="1" dirty="0">
              <a:effectLst>
                <a:outerShdw blurRad="38100" dist="38100" dir="2700000" algn="tl">
                  <a:srgbClr val="000000">
                    <a:alpha val="43137"/>
                  </a:srgbClr>
                </a:outerShdw>
              </a:effectLst>
            </a:endParaRPr>
          </a:p>
          <a:p>
            <a:pPr marL="0" indent="0">
              <a:buNone/>
            </a:pPr>
            <a:endParaRPr lang="en-US" b="1" dirty="0">
              <a:effectLst>
                <a:outerShdw blurRad="38100" dist="38100" dir="2700000" algn="tl">
                  <a:srgbClr val="000000">
                    <a:alpha val="43137"/>
                  </a:srgbClr>
                </a:outerShdw>
              </a:effectLst>
            </a:endParaRPr>
          </a:p>
          <a:p>
            <a:pPr marL="0" indent="0">
              <a:buNone/>
            </a:pPr>
            <a:r>
              <a:rPr lang="en-US" sz="1800" b="1" dirty="0">
                <a:effectLst>
                  <a:outerShdw blurRad="38100" dist="38100" dir="2700000" algn="tl">
                    <a:srgbClr val="000000">
                      <a:alpha val="43137"/>
                    </a:srgbClr>
                  </a:outerShdw>
                </a:effectLst>
              </a:rPr>
              <a:t>Keys Adventure Islamorada</a:t>
            </a:r>
          </a:p>
          <a:p>
            <a:pPr marL="0" indent="0">
              <a:buNone/>
            </a:pPr>
            <a:r>
              <a:rPr lang="en-US" i="0" dirty="0">
                <a:effectLst/>
              </a:rPr>
              <a:t>Stay on-site and enjoy your days on the water, including snorkeling, paddling, fishing, and sailing. </a:t>
            </a:r>
            <a:endParaRPr lang="en-US" dirty="0">
              <a:effectLst>
                <a:outerShdw blurRad="38100" dist="38100" dir="2700000" algn="tl">
                  <a:srgbClr val="000000">
                    <a:alpha val="43137"/>
                  </a:srgbClr>
                </a:outerShdw>
              </a:effectLst>
            </a:endParaRPr>
          </a:p>
        </p:txBody>
      </p:sp>
      <p:grpSp>
        <p:nvGrpSpPr>
          <p:cNvPr id="5" name="Group 4">
            <a:extLst>
              <a:ext uri="{FF2B5EF4-FFF2-40B4-BE49-F238E27FC236}">
                <a16:creationId xmlns:a16="http://schemas.microsoft.com/office/drawing/2014/main" id="{B487E3F2-6CC8-9C09-64B7-C979A0338169}"/>
              </a:ext>
            </a:extLst>
          </p:cNvPr>
          <p:cNvGrpSpPr/>
          <p:nvPr/>
        </p:nvGrpSpPr>
        <p:grpSpPr>
          <a:xfrm>
            <a:off x="4110125" y="5727205"/>
            <a:ext cx="7211178" cy="693805"/>
            <a:chOff x="733751" y="2531178"/>
            <a:chExt cx="7211178" cy="693805"/>
          </a:xfrm>
        </p:grpSpPr>
        <p:sp>
          <p:nvSpPr>
            <p:cNvPr id="6" name="Rectangle: Rounded Corners 5">
              <a:extLst>
                <a:ext uri="{FF2B5EF4-FFF2-40B4-BE49-F238E27FC236}">
                  <a16:creationId xmlns:a16="http://schemas.microsoft.com/office/drawing/2014/main" id="{59D7E570-C26A-5334-9971-6C9773A4AA03}"/>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7" name="Picture 6">
              <a:extLst>
                <a:ext uri="{FF2B5EF4-FFF2-40B4-BE49-F238E27FC236}">
                  <a16:creationId xmlns:a16="http://schemas.microsoft.com/office/drawing/2014/main" id="{7F501B31-1530-771C-E66A-337C7038050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8" name="Picture 7">
              <a:extLst>
                <a:ext uri="{FF2B5EF4-FFF2-40B4-BE49-F238E27FC236}">
                  <a16:creationId xmlns:a16="http://schemas.microsoft.com/office/drawing/2014/main" id="{9BB07E38-D378-DDEB-0431-83FD59CFE69B}"/>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9" name="Picture 8">
              <a:extLst>
                <a:ext uri="{FF2B5EF4-FFF2-40B4-BE49-F238E27FC236}">
                  <a16:creationId xmlns:a16="http://schemas.microsoft.com/office/drawing/2014/main" id="{D8A86C45-8E48-7C85-0B3B-9ACE43631397}"/>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12" name="TextBox 11">
              <a:extLst>
                <a:ext uri="{FF2B5EF4-FFF2-40B4-BE49-F238E27FC236}">
                  <a16:creationId xmlns:a16="http://schemas.microsoft.com/office/drawing/2014/main" id="{9F357A61-7555-7D2B-680B-55FDEDE657C1}"/>
                </a:ext>
              </a:extLst>
            </p:cNvPr>
            <p:cNvSpPr txBox="1"/>
            <p:nvPr/>
          </p:nvSpPr>
          <p:spPr>
            <a:xfrm>
              <a:off x="1271341" y="26437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13" name="TextBox 12">
              <a:extLst>
                <a:ext uri="{FF2B5EF4-FFF2-40B4-BE49-F238E27FC236}">
                  <a16:creationId xmlns:a16="http://schemas.microsoft.com/office/drawing/2014/main" id="{E58074C0-7C21-0311-976D-82865403DF9A}"/>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14" name="TextBox 13">
              <a:extLst>
                <a:ext uri="{FF2B5EF4-FFF2-40B4-BE49-F238E27FC236}">
                  <a16:creationId xmlns:a16="http://schemas.microsoft.com/office/drawing/2014/main" id="{9BDA43DE-6383-FD90-E793-CAE88D022713}"/>
                </a:ext>
              </a:extLst>
            </p:cNvPr>
            <p:cNvSpPr txBox="1"/>
            <p:nvPr/>
          </p:nvSpPr>
          <p:spPr>
            <a:xfrm>
              <a:off x="5137884" y="2643753"/>
              <a:ext cx="1413934" cy="475527"/>
            </a:xfrm>
            <a:prstGeom prst="rect">
              <a:avLst/>
            </a:prstGeom>
            <a:noFill/>
          </p:spPr>
          <p:txBody>
            <a:bodyPr wrap="square" lIns="91440" tIns="45720" rIns="91440" bIns="45720" rtlCol="0" anchor="t">
              <a:spAutoFit/>
            </a:bodyPr>
            <a:lstStyle/>
            <a:p>
              <a:r>
                <a:rPr lang="en-US" sz="1200" b="1"/>
                <a:t>Min. Age:</a:t>
              </a:r>
              <a:endParaRPr lang="en-US" sz="1200"/>
            </a:p>
            <a:p>
              <a:r>
                <a:rPr lang="en-US" sz="1200" b="1"/>
                <a:t>12</a:t>
              </a:r>
              <a:endParaRPr lang="en-US" sz="1200"/>
            </a:p>
          </p:txBody>
        </p:sp>
        <p:sp>
          <p:nvSpPr>
            <p:cNvPr id="15" name="TextBox 14">
              <a:extLst>
                <a:ext uri="{FF2B5EF4-FFF2-40B4-BE49-F238E27FC236}">
                  <a16:creationId xmlns:a16="http://schemas.microsoft.com/office/drawing/2014/main" id="{13500824-62EF-0D9F-A89A-D273A4649FDF}"/>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$11,160</a:t>
              </a:r>
              <a:endParaRPr lang="en-US" sz="1200"/>
            </a:p>
          </p:txBody>
        </p:sp>
        <p:pic>
          <p:nvPicPr>
            <p:cNvPr id="16" name="Picture 15">
              <a:extLst>
                <a:ext uri="{FF2B5EF4-FFF2-40B4-BE49-F238E27FC236}">
                  <a16:creationId xmlns:a16="http://schemas.microsoft.com/office/drawing/2014/main" id="{9D026953-D528-12DC-4A19-FEE9628EAC7C}"/>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grpSp>
        <p:nvGrpSpPr>
          <p:cNvPr id="17" name="Group 16">
            <a:extLst>
              <a:ext uri="{FF2B5EF4-FFF2-40B4-BE49-F238E27FC236}">
                <a16:creationId xmlns:a16="http://schemas.microsoft.com/office/drawing/2014/main" id="{F7A6099C-6F72-DA48-0908-3CCDA8E27880}"/>
              </a:ext>
            </a:extLst>
          </p:cNvPr>
          <p:cNvGrpSpPr/>
          <p:nvPr/>
        </p:nvGrpSpPr>
        <p:grpSpPr>
          <a:xfrm>
            <a:off x="4130571" y="2105031"/>
            <a:ext cx="7211178" cy="693805"/>
            <a:chOff x="733751" y="2531178"/>
            <a:chExt cx="7211178" cy="693805"/>
          </a:xfrm>
        </p:grpSpPr>
        <p:sp>
          <p:nvSpPr>
            <p:cNvPr id="18" name="Rectangle: Rounded Corners 17">
              <a:extLst>
                <a:ext uri="{FF2B5EF4-FFF2-40B4-BE49-F238E27FC236}">
                  <a16:creationId xmlns:a16="http://schemas.microsoft.com/office/drawing/2014/main" id="{00EFB7CE-C7C8-02DA-903F-802B6896D627}"/>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19" name="Picture 18">
              <a:extLst>
                <a:ext uri="{FF2B5EF4-FFF2-40B4-BE49-F238E27FC236}">
                  <a16:creationId xmlns:a16="http://schemas.microsoft.com/office/drawing/2014/main" id="{B001DDCE-A89E-A3E2-4CBC-C0836E6C7E97}"/>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21" name="Picture 20">
              <a:extLst>
                <a:ext uri="{FF2B5EF4-FFF2-40B4-BE49-F238E27FC236}">
                  <a16:creationId xmlns:a16="http://schemas.microsoft.com/office/drawing/2014/main" id="{50F0F5AC-8355-66EB-D29F-7E4C0065DD0E}"/>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22" name="Picture 21">
              <a:extLst>
                <a:ext uri="{FF2B5EF4-FFF2-40B4-BE49-F238E27FC236}">
                  <a16:creationId xmlns:a16="http://schemas.microsoft.com/office/drawing/2014/main" id="{513E1F19-D6A6-4550-5888-82384A99C317}"/>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23" name="TextBox 22">
              <a:extLst>
                <a:ext uri="{FF2B5EF4-FFF2-40B4-BE49-F238E27FC236}">
                  <a16:creationId xmlns:a16="http://schemas.microsoft.com/office/drawing/2014/main" id="{350BE0F0-2ABC-5375-D3A3-6B1C79C68770}"/>
                </a:ext>
              </a:extLst>
            </p:cNvPr>
            <p:cNvSpPr txBox="1"/>
            <p:nvPr/>
          </p:nvSpPr>
          <p:spPr>
            <a:xfrm>
              <a:off x="1271341" y="26437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24" name="TextBox 23">
              <a:extLst>
                <a:ext uri="{FF2B5EF4-FFF2-40B4-BE49-F238E27FC236}">
                  <a16:creationId xmlns:a16="http://schemas.microsoft.com/office/drawing/2014/main" id="{A981CE86-C1F4-93F4-8B1B-A8B71A755AD9}"/>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25" name="TextBox 24">
              <a:extLst>
                <a:ext uri="{FF2B5EF4-FFF2-40B4-BE49-F238E27FC236}">
                  <a16:creationId xmlns:a16="http://schemas.microsoft.com/office/drawing/2014/main" id="{40485386-E130-8523-4308-77A746995FA9}"/>
                </a:ext>
              </a:extLst>
            </p:cNvPr>
            <p:cNvSpPr txBox="1"/>
            <p:nvPr/>
          </p:nvSpPr>
          <p:spPr>
            <a:xfrm>
              <a:off x="5137884" y="2643753"/>
              <a:ext cx="1413934" cy="475527"/>
            </a:xfrm>
            <a:prstGeom prst="rect">
              <a:avLst/>
            </a:prstGeom>
            <a:noFill/>
          </p:spPr>
          <p:txBody>
            <a:bodyPr wrap="square" lIns="91440" tIns="45720" rIns="91440" bIns="45720" rtlCol="0" anchor="t">
              <a:spAutoFit/>
            </a:bodyPr>
            <a:lstStyle/>
            <a:p>
              <a:r>
                <a:rPr lang="en-US" sz="1200" b="1"/>
                <a:t>Min. Age:</a:t>
              </a:r>
              <a:endParaRPr lang="en-US" sz="1200"/>
            </a:p>
            <a:p>
              <a:r>
                <a:rPr lang="en-US" sz="1200" b="1"/>
                <a:t>12</a:t>
              </a:r>
              <a:endParaRPr lang="en-US" sz="1200"/>
            </a:p>
          </p:txBody>
        </p:sp>
        <p:sp>
          <p:nvSpPr>
            <p:cNvPr id="26" name="TextBox 25">
              <a:extLst>
                <a:ext uri="{FF2B5EF4-FFF2-40B4-BE49-F238E27FC236}">
                  <a16:creationId xmlns:a16="http://schemas.microsoft.com/office/drawing/2014/main" id="{9665CC73-60FB-ADF0-6891-16AECEC9F8F2}"/>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$11,160</a:t>
              </a:r>
              <a:endParaRPr lang="en-US" sz="1200"/>
            </a:p>
          </p:txBody>
        </p:sp>
        <p:pic>
          <p:nvPicPr>
            <p:cNvPr id="27" name="Picture 26">
              <a:extLst>
                <a:ext uri="{FF2B5EF4-FFF2-40B4-BE49-F238E27FC236}">
                  <a16:creationId xmlns:a16="http://schemas.microsoft.com/office/drawing/2014/main" id="{94A5B7D8-BCA6-8FA0-103A-55B66BF8049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spTree>
    <p:extLst>
      <p:ext uri="{BB962C8B-B14F-4D97-AF65-F5344CB8AC3E}">
        <p14:creationId xmlns:p14="http://schemas.microsoft.com/office/powerpoint/2010/main" val="236409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F3CA2-0BB4-4C05-20CF-8F9B2ECBA860}"/>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D65C553-0E41-637A-330D-7B6D6FC14DAB}"/>
              </a:ext>
            </a:extLst>
          </p:cNvPr>
          <p:cNvSpPr>
            <a:spLocks noGrp="1"/>
          </p:cNvSpPr>
          <p:nvPr>
            <p:ph type="title"/>
          </p:nvPr>
        </p:nvSpPr>
        <p:spPr>
          <a:xfrm>
            <a:off x="446314" y="500215"/>
            <a:ext cx="11174186" cy="590931"/>
          </a:xfrm>
          <a:prstGeom prst="rect">
            <a:avLst/>
          </a:prstGeom>
        </p:spPr>
        <p:txBody>
          <a:bodyPr wrap="square" anchor="ctr">
            <a:normAutofit/>
          </a:bodyPr>
          <a:lstStyle/>
          <a:p>
            <a:r>
              <a:rPr lang="en-US" dirty="0"/>
              <a:t>2027 Sea Base- Florida Keys: Sailing Adventures</a:t>
            </a:r>
          </a:p>
        </p:txBody>
      </p:sp>
      <p:sp>
        <p:nvSpPr>
          <p:cNvPr id="20" name="Text Placeholder 4">
            <a:extLst>
              <a:ext uri="{FF2B5EF4-FFF2-40B4-BE49-F238E27FC236}">
                <a16:creationId xmlns:a16="http://schemas.microsoft.com/office/drawing/2014/main" id="{F883AF23-8A0D-9792-C11C-011BDB9022AF}"/>
              </a:ext>
            </a:extLst>
          </p:cNvPr>
          <p:cNvSpPr>
            <a:spLocks noGrp="1"/>
          </p:cNvSpPr>
          <p:nvPr>
            <p:ph type="body" idx="1"/>
          </p:nvPr>
        </p:nvSpPr>
        <p:spPr>
          <a:xfrm>
            <a:off x="446314" y="1219844"/>
            <a:ext cx="5306787" cy="487003"/>
          </a:xfrm>
        </p:spPr>
        <p:txBody>
          <a:bodyPr>
            <a:noAutofit/>
          </a:bodyPr>
          <a:lstStyle/>
          <a:p>
            <a:r>
              <a:rPr lang="en-US" sz="3200"/>
              <a:t>Programs Overview Cont. </a:t>
            </a:r>
          </a:p>
        </p:txBody>
      </p:sp>
      <p:sp>
        <p:nvSpPr>
          <p:cNvPr id="11" name="Content Placeholder 10">
            <a:extLst>
              <a:ext uri="{FF2B5EF4-FFF2-40B4-BE49-F238E27FC236}">
                <a16:creationId xmlns:a16="http://schemas.microsoft.com/office/drawing/2014/main" id="{1151221D-731E-8B00-0A5F-ABA5A1F6E12C}"/>
              </a:ext>
            </a:extLst>
          </p:cNvPr>
          <p:cNvSpPr>
            <a:spLocks noGrp="1"/>
          </p:cNvSpPr>
          <p:nvPr>
            <p:ph sz="half" idx="2"/>
          </p:nvPr>
        </p:nvSpPr>
        <p:spPr>
          <a:xfrm>
            <a:off x="4123119" y="1769540"/>
            <a:ext cx="7084546" cy="4354118"/>
          </a:xfrm>
        </p:spPr>
        <p:txBody>
          <a:bodyPr vert="horz" lIns="91440" tIns="45720" rIns="91440" bIns="45720" rtlCol="0" anchor="t">
            <a:normAutofit/>
          </a:bodyPr>
          <a:lstStyle/>
          <a:p>
            <a:pPr marL="0" indent="0">
              <a:buNone/>
            </a:pPr>
            <a:r>
              <a:rPr lang="en-US" sz="1800" b="1" dirty="0">
                <a:effectLst>
                  <a:outerShdw blurRad="38100" dist="38100" dir="2700000" algn="tl">
                    <a:srgbClr val="000000">
                      <a:alpha val="43137"/>
                    </a:srgbClr>
                  </a:outerShdw>
                </a:effectLst>
              </a:rPr>
              <a:t>Eco Sailing</a:t>
            </a:r>
          </a:p>
          <a:p>
            <a:pPr marL="0" indent="0">
              <a:buNone/>
            </a:pPr>
            <a:r>
              <a:rPr lang="en-US" dirty="0"/>
              <a:t>In Eco Sailing, your crew will call two 40’-45’ sail boats home.  Aboard these vessels, you will explore the wildlife and four major marine habitats of the Florida Keys by means of snorkel, mask and fins, kayak, fishing pole and glass-bottom viewer.  </a:t>
            </a:r>
          </a:p>
          <a:p>
            <a:pPr marL="0" indent="0">
              <a:buNone/>
            </a:pPr>
            <a:endParaRPr lang="en-US" dirty="0"/>
          </a:p>
          <a:p>
            <a:pPr marL="0" indent="0">
              <a:buNone/>
            </a:pPr>
            <a:endParaRPr lang="en-US" dirty="0"/>
          </a:p>
          <a:p>
            <a:pPr marL="0" indent="0">
              <a:buNone/>
            </a:pPr>
            <a:endParaRPr lang="en-US" sz="1800" b="1" dirty="0">
              <a:effectLst>
                <a:outerShdw blurRad="38100" dist="38100" dir="2700000" algn="tl">
                  <a:srgbClr val="000000">
                    <a:alpha val="43137"/>
                  </a:srgbClr>
                </a:outerShdw>
              </a:effectLst>
            </a:endParaRPr>
          </a:p>
          <a:p>
            <a:pPr marL="0" indent="0">
              <a:buNone/>
            </a:pPr>
            <a:r>
              <a:rPr lang="en-US" sz="1800" b="1" dirty="0">
                <a:effectLst>
                  <a:outerShdw blurRad="38100" dist="38100" dir="2700000" algn="tl">
                    <a:srgbClr val="000000">
                      <a:alpha val="43137"/>
                    </a:srgbClr>
                  </a:outerShdw>
                </a:effectLst>
              </a:rPr>
              <a:t>Sea Exploring</a:t>
            </a:r>
          </a:p>
          <a:p>
            <a:pPr marL="0" indent="0">
              <a:buNone/>
            </a:pPr>
            <a:r>
              <a:rPr lang="en-US" dirty="0"/>
              <a:t>Designed for larger groups looking for a challenge, this tall ship adventure offers your crew the opportunity to experience a sailing adventure of yesteryear. The vessel you board will be  75’ or more, known as a schooner. The vessel is fully equipped to bring your members along for an unforgettable adventure snorkeling Keys reefs, fishing, hand-on-sailing and a visit to the port-o-call of Key West.</a:t>
            </a:r>
            <a:endParaRPr lang="en-US" dirty="0">
              <a:effectLst>
                <a:outerShdw blurRad="38100" dist="38100" dir="2700000" algn="tl">
                  <a:srgbClr val="000000">
                    <a:alpha val="43137"/>
                  </a:srgbClr>
                </a:outerShdw>
              </a:effectLst>
            </a:endParaRPr>
          </a:p>
        </p:txBody>
      </p:sp>
      <p:grpSp>
        <p:nvGrpSpPr>
          <p:cNvPr id="49" name="Group 48">
            <a:extLst>
              <a:ext uri="{FF2B5EF4-FFF2-40B4-BE49-F238E27FC236}">
                <a16:creationId xmlns:a16="http://schemas.microsoft.com/office/drawing/2014/main" id="{5E02B915-21EA-B91A-306A-7493816087E4}"/>
              </a:ext>
            </a:extLst>
          </p:cNvPr>
          <p:cNvGrpSpPr/>
          <p:nvPr/>
        </p:nvGrpSpPr>
        <p:grpSpPr>
          <a:xfrm>
            <a:off x="4123119" y="2981657"/>
            <a:ext cx="7193419" cy="690844"/>
            <a:chOff x="4105823" y="3083578"/>
            <a:chExt cx="7193419" cy="690844"/>
          </a:xfrm>
        </p:grpSpPr>
        <p:sp>
          <p:nvSpPr>
            <p:cNvPr id="40" name="Rectangle: Rounded Corners 39">
              <a:extLst>
                <a:ext uri="{FF2B5EF4-FFF2-40B4-BE49-F238E27FC236}">
                  <a16:creationId xmlns:a16="http://schemas.microsoft.com/office/drawing/2014/main" id="{3AA36965-2E42-0038-A9D1-A65FDBFC07B8}"/>
                </a:ext>
              </a:extLst>
            </p:cNvPr>
            <p:cNvSpPr/>
            <p:nvPr/>
          </p:nvSpPr>
          <p:spPr>
            <a:xfrm>
              <a:off x="4105823" y="30835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41" name="Picture 40">
              <a:extLst>
                <a:ext uri="{FF2B5EF4-FFF2-40B4-BE49-F238E27FC236}">
                  <a16:creationId xmlns:a16="http://schemas.microsoft.com/office/drawing/2014/main" id="{06EA18D7-AD04-63D0-3FC3-6645481BB562}"/>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9323862" y="3097646"/>
              <a:ext cx="651444" cy="676776"/>
            </a:xfrm>
            <a:prstGeom prst="rect">
              <a:avLst/>
            </a:prstGeom>
          </p:spPr>
        </p:pic>
        <p:pic>
          <p:nvPicPr>
            <p:cNvPr id="42" name="Picture 41">
              <a:extLst>
                <a:ext uri="{FF2B5EF4-FFF2-40B4-BE49-F238E27FC236}">
                  <a16:creationId xmlns:a16="http://schemas.microsoft.com/office/drawing/2014/main" id="{79178B68-288E-A659-9633-CC748C8A3CCE}"/>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967594" y="3126427"/>
              <a:ext cx="571806" cy="594041"/>
            </a:xfrm>
            <a:prstGeom prst="rect">
              <a:avLst/>
            </a:prstGeom>
          </p:spPr>
        </p:pic>
        <p:pic>
          <p:nvPicPr>
            <p:cNvPr id="43" name="Picture 42">
              <a:extLst>
                <a:ext uri="{FF2B5EF4-FFF2-40B4-BE49-F238E27FC236}">
                  <a16:creationId xmlns:a16="http://schemas.microsoft.com/office/drawing/2014/main" id="{467ABD9B-3D58-DF27-5EE6-1A45FA72B92F}"/>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105823" y="3142280"/>
              <a:ext cx="561446" cy="583279"/>
            </a:xfrm>
            <a:prstGeom prst="rect">
              <a:avLst/>
            </a:prstGeom>
          </p:spPr>
        </p:pic>
        <p:sp>
          <p:nvSpPr>
            <p:cNvPr id="44" name="TextBox 43">
              <a:extLst>
                <a:ext uri="{FF2B5EF4-FFF2-40B4-BE49-F238E27FC236}">
                  <a16:creationId xmlns:a16="http://schemas.microsoft.com/office/drawing/2014/main" id="{33CC7C47-567D-7DAB-2347-F48BD56AF0B5}"/>
                </a:ext>
              </a:extLst>
            </p:cNvPr>
            <p:cNvSpPr txBox="1"/>
            <p:nvPr/>
          </p:nvSpPr>
          <p:spPr>
            <a:xfrm>
              <a:off x="4643413" y="31961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45" name="TextBox 44">
              <a:extLst>
                <a:ext uri="{FF2B5EF4-FFF2-40B4-BE49-F238E27FC236}">
                  <a16:creationId xmlns:a16="http://schemas.microsoft.com/office/drawing/2014/main" id="{D2E4C186-6648-7BFF-C8D5-AE4005F1E705}"/>
                </a:ext>
              </a:extLst>
            </p:cNvPr>
            <p:cNvSpPr txBox="1"/>
            <p:nvPr/>
          </p:nvSpPr>
          <p:spPr>
            <a:xfrm>
              <a:off x="6594937" y="3185684"/>
              <a:ext cx="1413934" cy="475527"/>
            </a:xfrm>
            <a:prstGeom prst="rect">
              <a:avLst/>
            </a:prstGeom>
            <a:noFill/>
          </p:spPr>
          <p:txBody>
            <a:bodyPr wrap="square" lIns="91440" tIns="45720" rIns="91440" bIns="45720" rtlCol="0" anchor="t">
              <a:spAutoFit/>
            </a:bodyPr>
            <a:lstStyle/>
            <a:p>
              <a:r>
                <a:rPr lang="en-US" sz="1200" b="1">
                  <a:solidFill>
                    <a:srgbClr val="000000"/>
                  </a:solidFill>
                </a:rPr>
                <a:t>MAX Crew</a:t>
              </a:r>
              <a:r>
                <a:rPr lang="en-US" sz="1200" b="1" i="0">
                  <a:solidFill>
                    <a:srgbClr val="000000"/>
                  </a:solidFill>
                  <a:effectLst/>
                </a:rPr>
                <a:t> Size:</a:t>
              </a:r>
              <a:endParaRPr lang="en-US" sz="1200">
                <a:effectLst/>
              </a:endParaRPr>
            </a:p>
            <a:p>
              <a:r>
                <a:rPr lang="en-US" sz="1200" b="1">
                  <a:solidFill>
                    <a:srgbClr val="000000"/>
                  </a:solidFill>
                </a:rPr>
                <a:t>12 People</a:t>
              </a:r>
              <a:endParaRPr lang="en-US" sz="1200">
                <a:effectLst/>
              </a:endParaRPr>
            </a:p>
          </p:txBody>
        </p:sp>
        <p:sp>
          <p:nvSpPr>
            <p:cNvPr id="46" name="TextBox 45">
              <a:extLst>
                <a:ext uri="{FF2B5EF4-FFF2-40B4-BE49-F238E27FC236}">
                  <a16:creationId xmlns:a16="http://schemas.microsoft.com/office/drawing/2014/main" id="{687E6FCA-96DC-3000-10D4-5170BA845AEF}"/>
                </a:ext>
              </a:extLst>
            </p:cNvPr>
            <p:cNvSpPr txBox="1"/>
            <p:nvPr/>
          </p:nvSpPr>
          <p:spPr>
            <a:xfrm>
              <a:off x="8509956" y="31961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47" name="TextBox 46">
              <a:extLst>
                <a:ext uri="{FF2B5EF4-FFF2-40B4-BE49-F238E27FC236}">
                  <a16:creationId xmlns:a16="http://schemas.microsoft.com/office/drawing/2014/main" id="{CFB6E87A-0CA1-F45B-1C59-CD74A73D93B6}"/>
                </a:ext>
              </a:extLst>
            </p:cNvPr>
            <p:cNvSpPr txBox="1"/>
            <p:nvPr/>
          </p:nvSpPr>
          <p:spPr>
            <a:xfrm>
              <a:off x="9885308" y="3083578"/>
              <a:ext cx="1413934" cy="461665"/>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$16,740</a:t>
              </a:r>
              <a:endParaRPr lang="en-US" sz="1200"/>
            </a:p>
          </p:txBody>
        </p:sp>
        <p:pic>
          <p:nvPicPr>
            <p:cNvPr id="48" name="Picture 47">
              <a:extLst>
                <a:ext uri="{FF2B5EF4-FFF2-40B4-BE49-F238E27FC236}">
                  <a16:creationId xmlns:a16="http://schemas.microsoft.com/office/drawing/2014/main" id="{A7DE8106-D45C-30C2-5ABA-85F63ED6AA42}"/>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6012675" y="3094053"/>
              <a:ext cx="654293" cy="679737"/>
            </a:xfrm>
            <a:prstGeom prst="rect">
              <a:avLst/>
            </a:prstGeom>
          </p:spPr>
        </p:pic>
      </p:grpSp>
      <p:grpSp>
        <p:nvGrpSpPr>
          <p:cNvPr id="50" name="Group 49">
            <a:extLst>
              <a:ext uri="{FF2B5EF4-FFF2-40B4-BE49-F238E27FC236}">
                <a16:creationId xmlns:a16="http://schemas.microsoft.com/office/drawing/2014/main" id="{AFC9E66F-5CDF-985D-0466-80C368E99DE2}"/>
              </a:ext>
            </a:extLst>
          </p:cNvPr>
          <p:cNvGrpSpPr/>
          <p:nvPr/>
        </p:nvGrpSpPr>
        <p:grpSpPr>
          <a:xfrm>
            <a:off x="4123119" y="5638156"/>
            <a:ext cx="7211178" cy="693805"/>
            <a:chOff x="733751" y="2531178"/>
            <a:chExt cx="7211178" cy="693805"/>
          </a:xfrm>
        </p:grpSpPr>
        <p:sp>
          <p:nvSpPr>
            <p:cNvPr id="51" name="Rectangle: Rounded Corners 50">
              <a:extLst>
                <a:ext uri="{FF2B5EF4-FFF2-40B4-BE49-F238E27FC236}">
                  <a16:creationId xmlns:a16="http://schemas.microsoft.com/office/drawing/2014/main" id="{1E38B39B-8C54-A2FC-ABF1-A9E4E7194D7B}"/>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52" name="Picture 51">
              <a:extLst>
                <a:ext uri="{FF2B5EF4-FFF2-40B4-BE49-F238E27FC236}">
                  <a16:creationId xmlns:a16="http://schemas.microsoft.com/office/drawing/2014/main" id="{04CB50C8-652B-164B-98F0-84BE2C5F3DC1}"/>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53" name="Picture 52">
              <a:extLst>
                <a:ext uri="{FF2B5EF4-FFF2-40B4-BE49-F238E27FC236}">
                  <a16:creationId xmlns:a16="http://schemas.microsoft.com/office/drawing/2014/main" id="{9F9702D5-6E8C-6287-4BC7-DBBBCECB6AF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54" name="Picture 53">
              <a:extLst>
                <a:ext uri="{FF2B5EF4-FFF2-40B4-BE49-F238E27FC236}">
                  <a16:creationId xmlns:a16="http://schemas.microsoft.com/office/drawing/2014/main" id="{8958C321-6F91-6AB4-6FE2-E92585DA5342}"/>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55" name="TextBox 54">
              <a:extLst>
                <a:ext uri="{FF2B5EF4-FFF2-40B4-BE49-F238E27FC236}">
                  <a16:creationId xmlns:a16="http://schemas.microsoft.com/office/drawing/2014/main" id="{3DD6E49B-CA5C-EB79-DC6F-3413209B5F65}"/>
                </a:ext>
              </a:extLst>
            </p:cNvPr>
            <p:cNvSpPr txBox="1"/>
            <p:nvPr/>
          </p:nvSpPr>
          <p:spPr>
            <a:xfrm>
              <a:off x="1271341" y="2643754"/>
              <a:ext cx="1413934" cy="475527"/>
            </a:xfrm>
            <a:prstGeom prst="rect">
              <a:avLst/>
            </a:prstGeom>
            <a:noFill/>
          </p:spPr>
          <p:txBody>
            <a:bodyPr wrap="square" lIns="91440" tIns="45720" rIns="91440" bIns="45720" rtlCol="0" anchor="t">
              <a:spAutoFit/>
            </a:bodyPr>
            <a:lstStyle/>
            <a:p>
              <a:r>
                <a:rPr lang="en-US" sz="1200" b="1"/>
                <a:t>Duration:</a:t>
              </a:r>
            </a:p>
            <a:p>
              <a:r>
                <a:rPr lang="en-US" sz="1200" b="1"/>
                <a:t>7 Days- 6 Nights</a:t>
              </a:r>
              <a:endParaRPr lang="en-US" sz="1200"/>
            </a:p>
          </p:txBody>
        </p:sp>
        <p:sp>
          <p:nvSpPr>
            <p:cNvPr id="56" name="TextBox 55">
              <a:extLst>
                <a:ext uri="{FF2B5EF4-FFF2-40B4-BE49-F238E27FC236}">
                  <a16:creationId xmlns:a16="http://schemas.microsoft.com/office/drawing/2014/main" id="{F153D8E1-516F-12EA-0DEB-C3963F341957}"/>
                </a:ext>
              </a:extLst>
            </p:cNvPr>
            <p:cNvSpPr txBox="1"/>
            <p:nvPr/>
          </p:nvSpPr>
          <p:spPr>
            <a:xfrm>
              <a:off x="3222865" y="2633284"/>
              <a:ext cx="1413934" cy="475527"/>
            </a:xfrm>
            <a:prstGeom prst="rect">
              <a:avLst/>
            </a:prstGeom>
            <a:noFill/>
          </p:spPr>
          <p:txBody>
            <a:bodyPr wrap="square" rtlCol="0">
              <a:spAutoFit/>
            </a:bodyPr>
            <a:lstStyle/>
            <a:p>
              <a:pPr algn="l" rtl="0">
                <a:buNone/>
              </a:pPr>
              <a:r>
                <a:rPr lang="en-US" sz="1200" b="1" i="0">
                  <a:solidFill>
                    <a:srgbClr val="000000"/>
                  </a:solidFill>
                  <a:effectLst/>
                </a:rPr>
                <a:t>MAX Crew Size:</a:t>
              </a:r>
              <a:endParaRPr lang="en-US" sz="1200">
                <a:effectLst/>
              </a:endParaRPr>
            </a:p>
            <a:p>
              <a:pPr algn="l" rtl="0">
                <a:buNone/>
              </a:pPr>
              <a:r>
                <a:rPr lang="en-US" sz="1200" b="1">
                  <a:solidFill>
                    <a:srgbClr val="000000"/>
                  </a:solidFill>
                </a:rPr>
                <a:t>20</a:t>
              </a:r>
              <a:r>
                <a:rPr lang="en-US" sz="1200" b="1" i="0">
                  <a:solidFill>
                    <a:srgbClr val="000000"/>
                  </a:solidFill>
                  <a:effectLst/>
                </a:rPr>
                <a:t> People</a:t>
              </a:r>
              <a:endParaRPr lang="en-US" sz="1200">
                <a:effectLst/>
              </a:endParaRPr>
            </a:p>
          </p:txBody>
        </p:sp>
        <p:sp>
          <p:nvSpPr>
            <p:cNvPr id="57" name="TextBox 56">
              <a:extLst>
                <a:ext uri="{FF2B5EF4-FFF2-40B4-BE49-F238E27FC236}">
                  <a16:creationId xmlns:a16="http://schemas.microsoft.com/office/drawing/2014/main" id="{6C9ACF14-126E-4B36-CA01-33BCB7807143}"/>
                </a:ext>
              </a:extLst>
            </p:cNvPr>
            <p:cNvSpPr txBox="1"/>
            <p:nvPr/>
          </p:nvSpPr>
          <p:spPr>
            <a:xfrm>
              <a:off x="5137884" y="26437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58" name="TextBox 57">
              <a:extLst>
                <a:ext uri="{FF2B5EF4-FFF2-40B4-BE49-F238E27FC236}">
                  <a16:creationId xmlns:a16="http://schemas.microsoft.com/office/drawing/2014/main" id="{D35E06E3-BF61-82AE-61CE-A6721E0BA76D}"/>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$28,900</a:t>
              </a:r>
              <a:endParaRPr lang="en-US" sz="1200"/>
            </a:p>
          </p:txBody>
        </p:sp>
        <p:pic>
          <p:nvPicPr>
            <p:cNvPr id="59" name="Picture 58">
              <a:extLst>
                <a:ext uri="{FF2B5EF4-FFF2-40B4-BE49-F238E27FC236}">
                  <a16:creationId xmlns:a16="http://schemas.microsoft.com/office/drawing/2014/main" id="{74F19C2B-1D36-3141-5A45-C8CF9B8D1FCC}"/>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sp>
        <p:nvSpPr>
          <p:cNvPr id="60" name="Rectangle: Rounded Corners 59">
            <a:extLst>
              <a:ext uri="{FF2B5EF4-FFF2-40B4-BE49-F238E27FC236}">
                <a16:creationId xmlns:a16="http://schemas.microsoft.com/office/drawing/2014/main" id="{D3301EC6-D1B9-0B7E-55BB-D085EC811330}"/>
              </a:ext>
            </a:extLst>
          </p:cNvPr>
          <p:cNvSpPr/>
          <p:nvPr/>
        </p:nvSpPr>
        <p:spPr>
          <a:xfrm>
            <a:off x="692145" y="1835545"/>
            <a:ext cx="2912593" cy="2053204"/>
          </a:xfrm>
          <a:prstGeom prst="roundRect">
            <a:avLst/>
          </a:prstGeom>
          <a:blipFill dpi="0" rotWithShape="1">
            <a:blip r:embed="rId6"/>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1" name="Rectangle: Rounded Corners 60">
            <a:extLst>
              <a:ext uri="{FF2B5EF4-FFF2-40B4-BE49-F238E27FC236}">
                <a16:creationId xmlns:a16="http://schemas.microsoft.com/office/drawing/2014/main" id="{068FC1C4-7F76-592D-B8EF-5958B4ED61E4}"/>
              </a:ext>
            </a:extLst>
          </p:cNvPr>
          <p:cNvSpPr/>
          <p:nvPr/>
        </p:nvSpPr>
        <p:spPr>
          <a:xfrm>
            <a:off x="669135" y="4077489"/>
            <a:ext cx="2912593" cy="2053204"/>
          </a:xfrm>
          <a:prstGeom prst="roundRect">
            <a:avLst/>
          </a:prstGeom>
          <a:blipFill dpi="0" rotWithShape="1">
            <a:blip r:embed="rId7"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531D22D7-5DFC-9F73-7085-B7094BCE9557}"/>
              </a:ext>
            </a:extLst>
          </p:cNvPr>
          <p:cNvSpPr>
            <a:spLocks noGrp="1"/>
          </p:cNvSpPr>
          <p:nvPr>
            <p:ph type="body" sz="quarter" idx="3"/>
          </p:nvPr>
        </p:nvSpPr>
        <p:spPr>
          <a:xfrm>
            <a:off x="7921222" y="1228417"/>
            <a:ext cx="3395316" cy="487003"/>
          </a:xfrm>
        </p:spPr>
        <p:txBody>
          <a:bodyPr>
            <a:noAutofit/>
          </a:bodyPr>
          <a:lstStyle/>
          <a:p>
            <a:r>
              <a:rPr lang="en-US" sz="1400"/>
              <a:t>Location: Islamorada, FL</a:t>
            </a:r>
          </a:p>
        </p:txBody>
      </p:sp>
    </p:spTree>
    <p:extLst>
      <p:ext uri="{BB962C8B-B14F-4D97-AF65-F5344CB8AC3E}">
        <p14:creationId xmlns:p14="http://schemas.microsoft.com/office/powerpoint/2010/main" val="2022126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1BF8833C-D907-D24E-949C-65190DF62995}"/>
              </a:ext>
            </a:extLst>
          </p:cNvPr>
          <p:cNvPicPr>
            <a:picLocks noGrp="1" noChangeAspect="1"/>
          </p:cNvPicPr>
          <p:nvPr>
            <p:ph type="pic" sz="quarter" idx="11"/>
          </p:nvPr>
        </p:nvPicPr>
        <p:blipFill>
          <a:blip r:embed="rId2" cstate="hqprint">
            <a:extLst>
              <a:ext uri="{28A0092B-C50C-407E-A947-70E740481C1C}">
                <a14:useLocalDpi xmlns:a14="http://schemas.microsoft.com/office/drawing/2010/main"/>
              </a:ext>
            </a:extLst>
          </a:blip>
          <a:srcRect/>
          <a:stretch/>
        </p:blipFill>
        <p:spPr>
          <a:xfrm>
            <a:off x="0" y="1"/>
            <a:ext cx="12192000" cy="6857999"/>
          </a:xfrm>
          <a:prstGeom prst="rect">
            <a:avLst/>
          </a:prstGeom>
          <a:noFill/>
        </p:spPr>
      </p:pic>
      <p:sp>
        <p:nvSpPr>
          <p:cNvPr id="13" name="Rectangle 12">
            <a:extLst>
              <a:ext uri="{FF2B5EF4-FFF2-40B4-BE49-F238E27FC236}">
                <a16:creationId xmlns:a16="http://schemas.microsoft.com/office/drawing/2014/main" id="{80A1DF21-F819-AEFE-1CE7-0EDFDAD308FD}"/>
              </a:ext>
              <a:ext uri="{C183D7F6-B498-43B3-948B-1728B52AA6E4}">
                <adec:decorative xmlns:adec="http://schemas.microsoft.com/office/drawing/2017/decorative" val="1"/>
              </a:ext>
            </a:extLst>
          </p:cNvPr>
          <p:cNvSpPr/>
          <p:nvPr/>
        </p:nvSpPr>
        <p:spPr>
          <a:xfrm>
            <a:off x="0" y="5421020"/>
            <a:ext cx="9382125" cy="1165976"/>
          </a:xfrm>
          <a:prstGeom prst="rect">
            <a:avLst/>
          </a:prstGeom>
          <a:solidFill>
            <a:schemeClr val="accent2">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ubtitle 51">
            <a:extLst>
              <a:ext uri="{FF2B5EF4-FFF2-40B4-BE49-F238E27FC236}">
                <a16:creationId xmlns:a16="http://schemas.microsoft.com/office/drawing/2014/main" id="{5316A45E-F620-85F5-2E98-5AB327722D5E}"/>
              </a:ext>
            </a:extLst>
          </p:cNvPr>
          <p:cNvSpPr txBox="1">
            <a:spLocks/>
          </p:cNvSpPr>
          <p:nvPr/>
        </p:nvSpPr>
        <p:spPr>
          <a:xfrm>
            <a:off x="341947" y="6137701"/>
            <a:ext cx="3220403" cy="34163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GB" sz="1800" b="0" kern="1200" dirty="0">
                <a:solidFill>
                  <a:schemeClr val="accent3"/>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solidFill>
                  <a:schemeClr val="bg2"/>
                </a:solidFill>
              </a:rPr>
              <a:t>Live. Learn. Explore. More. </a:t>
            </a:r>
          </a:p>
        </p:txBody>
      </p:sp>
      <p:sp>
        <p:nvSpPr>
          <p:cNvPr id="15" name="Title 50">
            <a:extLst>
              <a:ext uri="{FF2B5EF4-FFF2-40B4-BE49-F238E27FC236}">
                <a16:creationId xmlns:a16="http://schemas.microsoft.com/office/drawing/2014/main" id="{2241EC0E-5DE8-483D-3DA2-F6AA4231985A}"/>
              </a:ext>
            </a:extLst>
          </p:cNvPr>
          <p:cNvSpPr txBox="1">
            <a:spLocks/>
          </p:cNvSpPr>
          <p:nvPr/>
        </p:nvSpPr>
        <p:spPr>
          <a:xfrm>
            <a:off x="341947" y="5438715"/>
            <a:ext cx="5430203" cy="701731"/>
          </a:xfrm>
          <a:prstGeom prst="rect">
            <a:avLst/>
          </a:prstGeom>
        </p:spPr>
        <p:txBody>
          <a:bodyPr vert="horz" wrap="square" lIns="91440" tIns="45720" rIns="91440" bIns="45720" rtlCol="0" anchor="b">
            <a:normAutofit fontScale="62500" lnSpcReduction="20000"/>
          </a:bodyPr>
          <a:lstStyle>
            <a:lvl1pPr algn="l" defTabSz="914400" rtl="0" eaLnBrk="1" latinLnBrk="0" hangingPunct="1">
              <a:lnSpc>
                <a:spcPct val="90000"/>
              </a:lnSpc>
              <a:spcBef>
                <a:spcPct val="0"/>
              </a:spcBef>
              <a:buNone/>
              <a:defRPr lang="en-GB" sz="4400" b="1" kern="1200" spc="-60" baseline="0" dirty="0">
                <a:solidFill>
                  <a:schemeClr val="tx1">
                    <a:lumMod val="75000"/>
                    <a:lumOff val="25000"/>
                  </a:schemeClr>
                </a:solidFill>
                <a:latin typeface="+mj-lt"/>
                <a:ea typeface="+mj-ea"/>
                <a:cs typeface="+mj-cs"/>
              </a:defRPr>
            </a:lvl1pPr>
          </a:lstStyle>
          <a:p>
            <a:r>
              <a:rPr lang="en-US">
                <a:solidFill>
                  <a:schemeClr val="bg2"/>
                </a:solidFill>
              </a:rPr>
              <a:t>Florida Keys SCUBA Adventures</a:t>
            </a:r>
          </a:p>
        </p:txBody>
      </p:sp>
      <p:pic>
        <p:nvPicPr>
          <p:cNvPr id="16" name="Picture 15">
            <a:extLst>
              <a:ext uri="{FF2B5EF4-FFF2-40B4-BE49-F238E27FC236}">
                <a16:creationId xmlns:a16="http://schemas.microsoft.com/office/drawing/2014/main" id="{89EB307B-1DF6-9598-E1D5-E76EDF4ACF28}"/>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894525" y="5437159"/>
            <a:ext cx="1073981" cy="1096757"/>
          </a:xfrm>
          <a:prstGeom prst="rect">
            <a:avLst/>
          </a:prstGeom>
        </p:spPr>
      </p:pic>
    </p:spTree>
    <p:extLst>
      <p:ext uri="{BB962C8B-B14F-4D97-AF65-F5344CB8AC3E}">
        <p14:creationId xmlns:p14="http://schemas.microsoft.com/office/powerpoint/2010/main" val="506982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CC101-96E2-124D-8810-3839A8FB348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0FD3553B-F190-769D-9FCA-369179E6A494}"/>
              </a:ext>
            </a:extLst>
          </p:cNvPr>
          <p:cNvSpPr>
            <a:spLocks noGrp="1"/>
          </p:cNvSpPr>
          <p:nvPr>
            <p:ph type="title"/>
          </p:nvPr>
        </p:nvSpPr>
        <p:spPr>
          <a:xfrm>
            <a:off x="446314" y="500215"/>
            <a:ext cx="11174186" cy="590931"/>
          </a:xfrm>
          <a:prstGeom prst="rect">
            <a:avLst/>
          </a:prstGeom>
        </p:spPr>
        <p:txBody>
          <a:bodyPr wrap="square" anchor="ctr">
            <a:normAutofit/>
          </a:bodyPr>
          <a:lstStyle/>
          <a:p>
            <a:r>
              <a:rPr lang="en-US" dirty="0"/>
              <a:t>2027 Sea Base- Florida Keys: SCUBA Adventures</a:t>
            </a:r>
          </a:p>
        </p:txBody>
      </p:sp>
      <p:sp>
        <p:nvSpPr>
          <p:cNvPr id="20" name="Text Placeholder 4">
            <a:extLst>
              <a:ext uri="{FF2B5EF4-FFF2-40B4-BE49-F238E27FC236}">
                <a16:creationId xmlns:a16="http://schemas.microsoft.com/office/drawing/2014/main" id="{01CC1B59-DD3E-A516-68C5-A48CAC665A3A}"/>
              </a:ext>
            </a:extLst>
          </p:cNvPr>
          <p:cNvSpPr>
            <a:spLocks noGrp="1"/>
          </p:cNvSpPr>
          <p:nvPr>
            <p:ph type="body" idx="1"/>
          </p:nvPr>
        </p:nvSpPr>
        <p:spPr>
          <a:xfrm>
            <a:off x="446314" y="1073409"/>
            <a:ext cx="5306787" cy="487003"/>
          </a:xfrm>
        </p:spPr>
        <p:txBody>
          <a:bodyPr>
            <a:noAutofit/>
          </a:bodyPr>
          <a:lstStyle/>
          <a:p>
            <a:r>
              <a:rPr lang="en-US" sz="2400" dirty="0"/>
              <a:t>Programs Overview </a:t>
            </a:r>
          </a:p>
        </p:txBody>
      </p:sp>
      <p:grpSp>
        <p:nvGrpSpPr>
          <p:cNvPr id="50" name="Group 49">
            <a:extLst>
              <a:ext uri="{FF2B5EF4-FFF2-40B4-BE49-F238E27FC236}">
                <a16:creationId xmlns:a16="http://schemas.microsoft.com/office/drawing/2014/main" id="{19C1395D-5321-8E39-A83E-80EC1BF5B3C7}"/>
              </a:ext>
            </a:extLst>
          </p:cNvPr>
          <p:cNvGrpSpPr/>
          <p:nvPr/>
        </p:nvGrpSpPr>
        <p:grpSpPr>
          <a:xfrm>
            <a:off x="4105360" y="5019368"/>
            <a:ext cx="7211178" cy="693805"/>
            <a:chOff x="733751" y="2531178"/>
            <a:chExt cx="7211178" cy="693805"/>
          </a:xfrm>
        </p:grpSpPr>
        <p:sp>
          <p:nvSpPr>
            <p:cNvPr id="51" name="Rectangle: Rounded Corners 50">
              <a:extLst>
                <a:ext uri="{FF2B5EF4-FFF2-40B4-BE49-F238E27FC236}">
                  <a16:creationId xmlns:a16="http://schemas.microsoft.com/office/drawing/2014/main" id="{D64ABA37-BD00-BEC0-8BFF-2789EA2500F4}"/>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52" name="Picture 51">
              <a:extLst>
                <a:ext uri="{FF2B5EF4-FFF2-40B4-BE49-F238E27FC236}">
                  <a16:creationId xmlns:a16="http://schemas.microsoft.com/office/drawing/2014/main" id="{F0E9D8C4-F3D1-3C05-373E-51CD58EE8BAC}"/>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53" name="Picture 52">
              <a:extLst>
                <a:ext uri="{FF2B5EF4-FFF2-40B4-BE49-F238E27FC236}">
                  <a16:creationId xmlns:a16="http://schemas.microsoft.com/office/drawing/2014/main" id="{584EF43E-D372-75EF-20B9-DDA056FD1ED1}"/>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54" name="Picture 53">
              <a:extLst>
                <a:ext uri="{FF2B5EF4-FFF2-40B4-BE49-F238E27FC236}">
                  <a16:creationId xmlns:a16="http://schemas.microsoft.com/office/drawing/2014/main" id="{31210DD1-8785-D3B1-A511-451BF334FE73}"/>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55" name="TextBox 54">
              <a:extLst>
                <a:ext uri="{FF2B5EF4-FFF2-40B4-BE49-F238E27FC236}">
                  <a16:creationId xmlns:a16="http://schemas.microsoft.com/office/drawing/2014/main" id="{FD7F6877-3440-F5E1-806E-BCB35D73108B}"/>
                </a:ext>
              </a:extLst>
            </p:cNvPr>
            <p:cNvSpPr txBox="1"/>
            <p:nvPr/>
          </p:nvSpPr>
          <p:spPr>
            <a:xfrm>
              <a:off x="1271341" y="2643754"/>
              <a:ext cx="1413934" cy="475527"/>
            </a:xfrm>
            <a:prstGeom prst="rect">
              <a:avLst/>
            </a:prstGeom>
            <a:noFill/>
          </p:spPr>
          <p:txBody>
            <a:bodyPr wrap="square" rtlCol="0">
              <a:spAutoFit/>
            </a:bodyPr>
            <a:lstStyle/>
            <a:p>
              <a:r>
                <a:rPr lang="en-US" sz="1200" b="1"/>
                <a:t>Duration:</a:t>
              </a:r>
            </a:p>
            <a:p>
              <a:r>
                <a:rPr lang="en-US" sz="1200" b="1"/>
                <a:t>6 Days- 5 Nights</a:t>
              </a:r>
              <a:endParaRPr lang="en-US" sz="1200"/>
            </a:p>
          </p:txBody>
        </p:sp>
        <p:sp>
          <p:nvSpPr>
            <p:cNvPr id="56" name="TextBox 55">
              <a:extLst>
                <a:ext uri="{FF2B5EF4-FFF2-40B4-BE49-F238E27FC236}">
                  <a16:creationId xmlns:a16="http://schemas.microsoft.com/office/drawing/2014/main" id="{6C6101E3-94C1-48BC-023C-C257E7B3E31C}"/>
                </a:ext>
              </a:extLst>
            </p:cNvPr>
            <p:cNvSpPr txBox="1"/>
            <p:nvPr/>
          </p:nvSpPr>
          <p:spPr>
            <a:xfrm>
              <a:off x="3222865" y="2633284"/>
              <a:ext cx="1413934" cy="461665"/>
            </a:xfrm>
            <a:prstGeom prst="rect">
              <a:avLst/>
            </a:prstGeom>
            <a:noFill/>
          </p:spPr>
          <p:txBody>
            <a:bodyPr wrap="square" rtlCol="0">
              <a:spAutoFit/>
            </a:bodyPr>
            <a:lstStyle/>
            <a:p>
              <a:pPr algn="l" rtl="0">
                <a:buNone/>
              </a:pPr>
              <a:r>
                <a:rPr lang="en-US" sz="1200" b="1" i="0" dirty="0">
                  <a:solidFill>
                    <a:srgbClr val="000000"/>
                  </a:solidFill>
                  <a:effectLst/>
                </a:rPr>
                <a:t>Crew Size:</a:t>
              </a:r>
              <a:r>
                <a:rPr lang="en-US" sz="1200" i="0" dirty="0"/>
                <a:t> </a:t>
              </a:r>
              <a:r>
                <a:rPr lang="en-US" sz="1200" b="1" dirty="0">
                  <a:solidFill>
                    <a:srgbClr val="000000"/>
                  </a:solidFill>
                </a:rPr>
                <a:t>4-6 &amp; 10-12 People</a:t>
              </a:r>
              <a:endParaRPr lang="en-US" sz="1200" dirty="0">
                <a:effectLst/>
              </a:endParaRPr>
            </a:p>
          </p:txBody>
        </p:sp>
        <p:sp>
          <p:nvSpPr>
            <p:cNvPr id="57" name="TextBox 56">
              <a:extLst>
                <a:ext uri="{FF2B5EF4-FFF2-40B4-BE49-F238E27FC236}">
                  <a16:creationId xmlns:a16="http://schemas.microsoft.com/office/drawing/2014/main" id="{97CEDE7C-1109-0915-FD67-49601D310AA9}"/>
                </a:ext>
              </a:extLst>
            </p:cNvPr>
            <p:cNvSpPr txBox="1"/>
            <p:nvPr/>
          </p:nvSpPr>
          <p:spPr>
            <a:xfrm>
              <a:off x="5137884" y="2643753"/>
              <a:ext cx="1413934" cy="475527"/>
            </a:xfrm>
            <a:prstGeom prst="rect">
              <a:avLst/>
            </a:prstGeom>
            <a:noFill/>
          </p:spPr>
          <p:txBody>
            <a:bodyPr wrap="square" rtlCol="0">
              <a:spAutoFit/>
            </a:bodyPr>
            <a:lstStyle/>
            <a:p>
              <a:r>
                <a:rPr lang="en-US" sz="1200" b="1" dirty="0"/>
                <a:t>Min. Age:</a:t>
              </a:r>
              <a:endParaRPr lang="en-US" sz="1200" dirty="0"/>
            </a:p>
            <a:p>
              <a:r>
                <a:rPr lang="en-US" sz="1200" b="1" dirty="0"/>
                <a:t>13</a:t>
              </a:r>
              <a:endParaRPr lang="en-US" sz="1200" dirty="0"/>
            </a:p>
          </p:txBody>
        </p:sp>
        <p:sp>
          <p:nvSpPr>
            <p:cNvPr id="58" name="TextBox 57">
              <a:extLst>
                <a:ext uri="{FF2B5EF4-FFF2-40B4-BE49-F238E27FC236}">
                  <a16:creationId xmlns:a16="http://schemas.microsoft.com/office/drawing/2014/main" id="{A0106725-486C-353D-C4F5-26C1754008C7}"/>
                </a:ext>
              </a:extLst>
            </p:cNvPr>
            <p:cNvSpPr txBox="1"/>
            <p:nvPr/>
          </p:nvSpPr>
          <p:spPr>
            <a:xfrm>
              <a:off x="6530995" y="2568934"/>
              <a:ext cx="1413934" cy="646331"/>
            </a:xfrm>
            <a:prstGeom prst="rect">
              <a:avLst/>
            </a:prstGeom>
            <a:noFill/>
          </p:spPr>
          <p:txBody>
            <a:bodyPr wrap="square" rtlCol="0">
              <a:spAutoFit/>
            </a:bodyPr>
            <a:lstStyle/>
            <a:p>
              <a:r>
                <a:rPr lang="en-US" sz="1200" b="1" dirty="0"/>
                <a:t>Total Crew Fee:</a:t>
              </a:r>
              <a:endParaRPr lang="en-US" sz="1200" dirty="0"/>
            </a:p>
            <a:p>
              <a:r>
                <a:rPr lang="en-US" sz="1200" b="1" dirty="0"/>
                <a:t>$9,300 (4-6) $18,600 (10-12)</a:t>
              </a:r>
              <a:endParaRPr lang="en-US" sz="1200" dirty="0"/>
            </a:p>
          </p:txBody>
        </p:sp>
        <p:pic>
          <p:nvPicPr>
            <p:cNvPr id="59" name="Picture 58">
              <a:extLst>
                <a:ext uri="{FF2B5EF4-FFF2-40B4-BE49-F238E27FC236}">
                  <a16:creationId xmlns:a16="http://schemas.microsoft.com/office/drawing/2014/main" id="{54F46061-7700-6687-CFD2-E05E0C03DF88}"/>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sp>
        <p:nvSpPr>
          <p:cNvPr id="60" name="Rectangle: Rounded Corners 59">
            <a:extLst>
              <a:ext uri="{FF2B5EF4-FFF2-40B4-BE49-F238E27FC236}">
                <a16:creationId xmlns:a16="http://schemas.microsoft.com/office/drawing/2014/main" id="{1A8069C8-8202-2459-2C57-6ED93C945436}"/>
              </a:ext>
            </a:extLst>
          </p:cNvPr>
          <p:cNvSpPr/>
          <p:nvPr/>
        </p:nvSpPr>
        <p:spPr>
          <a:xfrm>
            <a:off x="702527" y="1753909"/>
            <a:ext cx="2906513" cy="2053204"/>
          </a:xfrm>
          <a:prstGeom prst="roundRect">
            <a:avLst/>
          </a:prstGeom>
          <a:blipFill dpi="0" rotWithShape="1">
            <a:blip r:embed="rId6"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1" name="Rectangle: Rounded Corners 60">
            <a:extLst>
              <a:ext uri="{FF2B5EF4-FFF2-40B4-BE49-F238E27FC236}">
                <a16:creationId xmlns:a16="http://schemas.microsoft.com/office/drawing/2014/main" id="{D3C8ABE8-284E-9ED7-DBE2-697C59137013}"/>
              </a:ext>
            </a:extLst>
          </p:cNvPr>
          <p:cNvSpPr/>
          <p:nvPr/>
        </p:nvSpPr>
        <p:spPr>
          <a:xfrm>
            <a:off x="669135" y="4077489"/>
            <a:ext cx="2929522" cy="2053204"/>
          </a:xfrm>
          <a:prstGeom prst="roundRect">
            <a:avLst/>
          </a:prstGeom>
          <a:blipFill dpi="0" rotWithShape="1">
            <a:blip r:embed="rId7"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F8C68D59-B52D-6047-CC96-49DB88724E6F}"/>
              </a:ext>
            </a:extLst>
          </p:cNvPr>
          <p:cNvSpPr>
            <a:spLocks noGrp="1"/>
          </p:cNvSpPr>
          <p:nvPr>
            <p:ph type="body" sz="quarter" idx="3"/>
          </p:nvPr>
        </p:nvSpPr>
        <p:spPr>
          <a:xfrm>
            <a:off x="7921222" y="1073408"/>
            <a:ext cx="3395316" cy="487003"/>
          </a:xfrm>
        </p:spPr>
        <p:txBody>
          <a:bodyPr>
            <a:noAutofit/>
          </a:bodyPr>
          <a:lstStyle/>
          <a:p>
            <a:r>
              <a:rPr lang="en-US" sz="1400" dirty="0"/>
              <a:t>Location: Islamorada, FL</a:t>
            </a:r>
          </a:p>
        </p:txBody>
      </p:sp>
      <p:sp>
        <p:nvSpPr>
          <p:cNvPr id="4" name="Content Placeholder 10">
            <a:extLst>
              <a:ext uri="{FF2B5EF4-FFF2-40B4-BE49-F238E27FC236}">
                <a16:creationId xmlns:a16="http://schemas.microsoft.com/office/drawing/2014/main" id="{539641BA-DFF8-AE45-BADC-C94C00AD6E80}"/>
              </a:ext>
            </a:extLst>
          </p:cNvPr>
          <p:cNvSpPr txBox="1">
            <a:spLocks/>
          </p:cNvSpPr>
          <p:nvPr/>
        </p:nvSpPr>
        <p:spPr>
          <a:xfrm>
            <a:off x="4099742" y="1753909"/>
            <a:ext cx="7084546" cy="492236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effectLst>
                  <a:outerShdw blurRad="38100" dist="38100" dir="2700000" algn="tl">
                    <a:srgbClr val="000000">
                      <a:alpha val="43137"/>
                    </a:srgbClr>
                  </a:outerShdw>
                </a:effectLst>
              </a:rPr>
              <a:t>SCUBA Adventure Program</a:t>
            </a:r>
          </a:p>
          <a:p>
            <a:pPr marL="0" indent="0">
              <a:buNone/>
            </a:pPr>
            <a:r>
              <a:rPr lang="en-US" dirty="0"/>
              <a:t>Hone your skills and learn about the underwater world as you dive across numerous reefs and sites across the Upper Keys! Great for experienced divers or those that just got certified</a:t>
            </a:r>
          </a:p>
          <a:p>
            <a:pPr marL="0" indent="0">
              <a:buFont typeface="Arial" panose="020B0604020202020204" pitchFamily="34" charset="0"/>
              <a:buNone/>
            </a:pPr>
            <a:endParaRPr lang="en-US" sz="1800" b="1" dirty="0">
              <a:effectLst>
                <a:outerShdw blurRad="38100" dist="38100" dir="2700000" algn="tl">
                  <a:srgbClr val="000000">
                    <a:alpha val="43137"/>
                  </a:srgbClr>
                </a:outerShdw>
              </a:effectLst>
            </a:endParaRPr>
          </a:p>
          <a:p>
            <a:pPr marL="0" indent="0">
              <a:buNone/>
            </a:pPr>
            <a:endParaRPr lang="en-US" sz="1800" b="1" dirty="0">
              <a:effectLst>
                <a:outerShdw blurRad="38100" dist="38100" dir="2700000" algn="tl">
                  <a:srgbClr val="000000">
                    <a:alpha val="43137"/>
                  </a:srgbClr>
                </a:outerShdw>
              </a:effectLst>
            </a:endParaRPr>
          </a:p>
          <a:p>
            <a:pPr marL="0" indent="0">
              <a:buNone/>
            </a:pPr>
            <a:endParaRPr lang="en-US" sz="1800" b="1" dirty="0">
              <a:effectLst>
                <a:outerShdw blurRad="38100" dist="38100" dir="2700000" algn="tl">
                  <a:srgbClr val="000000">
                    <a:alpha val="43137"/>
                  </a:srgbClr>
                </a:outerShdw>
              </a:effectLst>
            </a:endParaRPr>
          </a:p>
          <a:p>
            <a:pPr marL="0" indent="0">
              <a:buNone/>
            </a:pPr>
            <a:r>
              <a:rPr lang="en-US" sz="1800" b="1" dirty="0">
                <a:effectLst>
                  <a:outerShdw blurRad="38100" dist="38100" dir="2700000" algn="tl">
                    <a:srgbClr val="000000">
                      <a:alpha val="43137"/>
                    </a:srgbClr>
                  </a:outerShdw>
                </a:effectLst>
              </a:rPr>
              <a:t>SCUBA Liveaboard</a:t>
            </a:r>
          </a:p>
          <a:p>
            <a:pPr marL="0" indent="0">
              <a:buNone/>
            </a:pPr>
            <a:r>
              <a:rPr lang="en-US" dirty="0"/>
              <a:t>Liveaboard a sailing vessel and dive on local reefs around the Upper Keys. Between dives, enjoy sailing, fishing, and life on the open water. With two crew size options 4-6 &amp; 10-12!</a:t>
            </a:r>
            <a:endParaRPr lang="en-US" dirty="0">
              <a:effectLst>
                <a:outerShdw blurRad="38100" dist="38100" dir="2700000" algn="tl">
                  <a:srgbClr val="000000">
                    <a:alpha val="43137"/>
                  </a:srgbClr>
                </a:outerShdw>
              </a:effectLst>
            </a:endParaRPr>
          </a:p>
          <a:p>
            <a:pPr marL="0" indent="0">
              <a:buNone/>
            </a:pPr>
            <a:endParaRPr lang="en-US" b="1" dirty="0">
              <a:effectLst>
                <a:outerShdw blurRad="38100" dist="38100" dir="2700000" algn="tl">
                  <a:srgbClr val="000000">
                    <a:alpha val="43137"/>
                  </a:srgbClr>
                </a:outerShdw>
              </a:effectLst>
            </a:endParaRPr>
          </a:p>
          <a:p>
            <a:pPr marL="0" indent="0">
              <a:buNone/>
            </a:pPr>
            <a:endParaRPr lang="en-US" b="1" dirty="0">
              <a:effectLst>
                <a:outerShdw blurRad="38100" dist="38100" dir="2700000" algn="tl">
                  <a:srgbClr val="000000">
                    <a:alpha val="43137"/>
                  </a:srgbClr>
                </a:outerShdw>
              </a:effectLst>
            </a:endParaRPr>
          </a:p>
        </p:txBody>
      </p:sp>
      <p:grpSp>
        <p:nvGrpSpPr>
          <p:cNvPr id="17" name="Group 16">
            <a:extLst>
              <a:ext uri="{FF2B5EF4-FFF2-40B4-BE49-F238E27FC236}">
                <a16:creationId xmlns:a16="http://schemas.microsoft.com/office/drawing/2014/main" id="{95960805-3BD3-F807-34EE-ED531CCB1177}"/>
              </a:ext>
            </a:extLst>
          </p:cNvPr>
          <p:cNvGrpSpPr/>
          <p:nvPr/>
        </p:nvGrpSpPr>
        <p:grpSpPr>
          <a:xfrm>
            <a:off x="4110125" y="2853976"/>
            <a:ext cx="7211178" cy="693805"/>
            <a:chOff x="702923" y="3020773"/>
            <a:chExt cx="7211178" cy="693805"/>
          </a:xfrm>
        </p:grpSpPr>
        <p:sp>
          <p:nvSpPr>
            <p:cNvPr id="18" name="Rectangle: Rounded Corners 17">
              <a:extLst>
                <a:ext uri="{FF2B5EF4-FFF2-40B4-BE49-F238E27FC236}">
                  <a16:creationId xmlns:a16="http://schemas.microsoft.com/office/drawing/2014/main" id="{78468DD3-4980-EDE2-ED11-1D29784E20E9}"/>
                </a:ext>
              </a:extLst>
            </p:cNvPr>
            <p:cNvSpPr/>
            <p:nvPr/>
          </p:nvSpPr>
          <p:spPr>
            <a:xfrm>
              <a:off x="702923" y="3020773"/>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19" name="Picture 18">
              <a:extLst>
                <a:ext uri="{FF2B5EF4-FFF2-40B4-BE49-F238E27FC236}">
                  <a16:creationId xmlns:a16="http://schemas.microsoft.com/office/drawing/2014/main" id="{C71BE25A-8C97-1A16-D0F9-B1DDE400D1E2}"/>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04035" y="3036321"/>
              <a:ext cx="651444" cy="676776"/>
            </a:xfrm>
            <a:prstGeom prst="rect">
              <a:avLst/>
            </a:prstGeom>
          </p:spPr>
        </p:pic>
        <p:pic>
          <p:nvPicPr>
            <p:cNvPr id="21" name="Picture 20">
              <a:extLst>
                <a:ext uri="{FF2B5EF4-FFF2-40B4-BE49-F238E27FC236}">
                  <a16:creationId xmlns:a16="http://schemas.microsoft.com/office/drawing/2014/main" id="{8198CAB2-EE78-56CC-1D5E-4E631BB78233}"/>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64694" y="3063622"/>
              <a:ext cx="571806" cy="594041"/>
            </a:xfrm>
            <a:prstGeom prst="rect">
              <a:avLst/>
            </a:prstGeom>
          </p:spPr>
        </p:pic>
        <p:pic>
          <p:nvPicPr>
            <p:cNvPr id="22" name="Picture 21">
              <a:extLst>
                <a:ext uri="{FF2B5EF4-FFF2-40B4-BE49-F238E27FC236}">
                  <a16:creationId xmlns:a16="http://schemas.microsoft.com/office/drawing/2014/main" id="{636473AA-484B-B4A3-EB3C-9B7956E0AABF}"/>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02923" y="3079475"/>
              <a:ext cx="561446" cy="583279"/>
            </a:xfrm>
            <a:prstGeom prst="rect">
              <a:avLst/>
            </a:prstGeom>
          </p:spPr>
        </p:pic>
        <p:sp>
          <p:nvSpPr>
            <p:cNvPr id="23" name="TextBox 22">
              <a:extLst>
                <a:ext uri="{FF2B5EF4-FFF2-40B4-BE49-F238E27FC236}">
                  <a16:creationId xmlns:a16="http://schemas.microsoft.com/office/drawing/2014/main" id="{61901217-5CF8-F9D1-0609-646504327991}"/>
                </a:ext>
              </a:extLst>
            </p:cNvPr>
            <p:cNvSpPr txBox="1"/>
            <p:nvPr/>
          </p:nvSpPr>
          <p:spPr>
            <a:xfrm>
              <a:off x="1240513" y="3133349"/>
              <a:ext cx="1413934" cy="475527"/>
            </a:xfrm>
            <a:prstGeom prst="rect">
              <a:avLst/>
            </a:prstGeom>
            <a:noFill/>
          </p:spPr>
          <p:txBody>
            <a:bodyPr wrap="square" rtlCol="0">
              <a:spAutoFit/>
            </a:bodyPr>
            <a:lstStyle/>
            <a:p>
              <a:r>
                <a:rPr lang="en-US" sz="1200" b="1" dirty="0"/>
                <a:t>Duration:</a:t>
              </a:r>
            </a:p>
            <a:p>
              <a:r>
                <a:rPr lang="en-US" sz="1200" b="1" dirty="0"/>
                <a:t>7 Days- 6 Nights</a:t>
              </a:r>
              <a:endParaRPr lang="en-US" sz="1200" dirty="0"/>
            </a:p>
          </p:txBody>
        </p:sp>
        <p:sp>
          <p:nvSpPr>
            <p:cNvPr id="24" name="TextBox 23">
              <a:extLst>
                <a:ext uri="{FF2B5EF4-FFF2-40B4-BE49-F238E27FC236}">
                  <a16:creationId xmlns:a16="http://schemas.microsoft.com/office/drawing/2014/main" id="{46F9E2BD-0A73-633C-83F1-E120EAD4A45E}"/>
                </a:ext>
              </a:extLst>
            </p:cNvPr>
            <p:cNvSpPr txBox="1"/>
            <p:nvPr/>
          </p:nvSpPr>
          <p:spPr>
            <a:xfrm>
              <a:off x="3192037" y="3122879"/>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25" name="TextBox 24">
              <a:extLst>
                <a:ext uri="{FF2B5EF4-FFF2-40B4-BE49-F238E27FC236}">
                  <a16:creationId xmlns:a16="http://schemas.microsoft.com/office/drawing/2014/main" id="{753FCD66-9A6F-7BCC-2895-77379D65D051}"/>
                </a:ext>
              </a:extLst>
            </p:cNvPr>
            <p:cNvSpPr txBox="1"/>
            <p:nvPr/>
          </p:nvSpPr>
          <p:spPr>
            <a:xfrm>
              <a:off x="5107056" y="3133348"/>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26" name="TextBox 25">
              <a:extLst>
                <a:ext uri="{FF2B5EF4-FFF2-40B4-BE49-F238E27FC236}">
                  <a16:creationId xmlns:a16="http://schemas.microsoft.com/office/drawing/2014/main" id="{6D1EC24D-97C6-683A-C095-3009D5E0986D}"/>
                </a:ext>
              </a:extLst>
            </p:cNvPr>
            <p:cNvSpPr txBox="1"/>
            <p:nvPr/>
          </p:nvSpPr>
          <p:spPr>
            <a:xfrm>
              <a:off x="6500167" y="3133348"/>
              <a:ext cx="1413934" cy="475527"/>
            </a:xfrm>
            <a:prstGeom prst="rect">
              <a:avLst/>
            </a:prstGeom>
            <a:noFill/>
          </p:spPr>
          <p:txBody>
            <a:bodyPr wrap="square" lIns="91440" tIns="45720" rIns="91440" bIns="45720" rtlCol="0" anchor="t">
              <a:spAutoFit/>
            </a:bodyPr>
            <a:lstStyle/>
            <a:p>
              <a:r>
                <a:rPr lang="en-US" sz="1200" b="1" dirty="0"/>
                <a:t>Total Crew Fee:</a:t>
              </a:r>
              <a:endParaRPr lang="en-US" sz="1200" dirty="0"/>
            </a:p>
            <a:p>
              <a:r>
                <a:rPr lang="en-US" sz="1200" b="1" dirty="0"/>
                <a:t>$11,560</a:t>
              </a:r>
              <a:endParaRPr lang="en-US" sz="1200" dirty="0"/>
            </a:p>
          </p:txBody>
        </p:sp>
        <p:pic>
          <p:nvPicPr>
            <p:cNvPr id="27" name="Picture 26">
              <a:extLst>
                <a:ext uri="{FF2B5EF4-FFF2-40B4-BE49-F238E27FC236}">
                  <a16:creationId xmlns:a16="http://schemas.microsoft.com/office/drawing/2014/main" id="{6F3434D4-12F8-B53B-701B-CAE95514C6A2}"/>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575288" y="3034841"/>
              <a:ext cx="654293" cy="679737"/>
            </a:xfrm>
            <a:prstGeom prst="rect">
              <a:avLst/>
            </a:prstGeom>
          </p:spPr>
        </p:pic>
      </p:grpSp>
    </p:spTree>
    <p:extLst>
      <p:ext uri="{BB962C8B-B14F-4D97-AF65-F5344CB8AC3E}">
        <p14:creationId xmlns:p14="http://schemas.microsoft.com/office/powerpoint/2010/main" val="1849694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3F3DA-C0F9-658A-686C-B0A866FB4785}"/>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F1F3CDD-35E9-0536-3F7F-E4BE490048A2}"/>
              </a:ext>
            </a:extLst>
          </p:cNvPr>
          <p:cNvSpPr>
            <a:spLocks noGrp="1"/>
          </p:cNvSpPr>
          <p:nvPr>
            <p:ph type="title"/>
          </p:nvPr>
        </p:nvSpPr>
        <p:spPr>
          <a:xfrm>
            <a:off x="446314" y="500215"/>
            <a:ext cx="11174186" cy="590931"/>
          </a:xfrm>
          <a:prstGeom prst="rect">
            <a:avLst/>
          </a:prstGeom>
        </p:spPr>
        <p:txBody>
          <a:bodyPr wrap="square" anchor="ctr">
            <a:normAutofit/>
          </a:bodyPr>
          <a:lstStyle/>
          <a:p>
            <a:r>
              <a:rPr lang="en-US" dirty="0"/>
              <a:t>2027 Sea Base- Florida Keys: SCUBA Adventures</a:t>
            </a:r>
          </a:p>
        </p:txBody>
      </p:sp>
      <p:sp>
        <p:nvSpPr>
          <p:cNvPr id="20" name="Text Placeholder 4">
            <a:extLst>
              <a:ext uri="{FF2B5EF4-FFF2-40B4-BE49-F238E27FC236}">
                <a16:creationId xmlns:a16="http://schemas.microsoft.com/office/drawing/2014/main" id="{4A9509D5-5E22-FD7A-3C77-AC166B4F5797}"/>
              </a:ext>
            </a:extLst>
          </p:cNvPr>
          <p:cNvSpPr>
            <a:spLocks noGrp="1"/>
          </p:cNvSpPr>
          <p:nvPr>
            <p:ph type="body" idx="1"/>
          </p:nvPr>
        </p:nvSpPr>
        <p:spPr>
          <a:xfrm>
            <a:off x="446314" y="1073409"/>
            <a:ext cx="5306787" cy="487003"/>
          </a:xfrm>
        </p:spPr>
        <p:txBody>
          <a:bodyPr>
            <a:noAutofit/>
          </a:bodyPr>
          <a:lstStyle/>
          <a:p>
            <a:r>
              <a:rPr lang="en-US" sz="2400" dirty="0"/>
              <a:t>Programs Overview Cont. </a:t>
            </a:r>
          </a:p>
        </p:txBody>
      </p:sp>
      <p:sp>
        <p:nvSpPr>
          <p:cNvPr id="51" name="Rectangle: Rounded Corners 50">
            <a:extLst>
              <a:ext uri="{FF2B5EF4-FFF2-40B4-BE49-F238E27FC236}">
                <a16:creationId xmlns:a16="http://schemas.microsoft.com/office/drawing/2014/main" id="{81A2EEAA-A6EB-15C2-5501-07B9FC8E3050}"/>
              </a:ext>
            </a:extLst>
          </p:cNvPr>
          <p:cNvSpPr/>
          <p:nvPr/>
        </p:nvSpPr>
        <p:spPr>
          <a:xfrm>
            <a:off x="4114982" y="4128715"/>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52" name="Picture 51">
            <a:extLst>
              <a:ext uri="{FF2B5EF4-FFF2-40B4-BE49-F238E27FC236}">
                <a16:creationId xmlns:a16="http://schemas.microsoft.com/office/drawing/2014/main" id="{F9BE8F9B-2875-CCCC-C913-56EFF1B23FB8}"/>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9333021" y="4142783"/>
            <a:ext cx="651444" cy="676776"/>
          </a:xfrm>
          <a:prstGeom prst="rect">
            <a:avLst/>
          </a:prstGeom>
        </p:spPr>
      </p:pic>
      <p:pic>
        <p:nvPicPr>
          <p:cNvPr id="53" name="Picture 52">
            <a:extLst>
              <a:ext uri="{FF2B5EF4-FFF2-40B4-BE49-F238E27FC236}">
                <a16:creationId xmlns:a16="http://schemas.microsoft.com/office/drawing/2014/main" id="{C2A11DA9-5457-54E2-3DDD-934EA0C80C09}"/>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976753" y="4171564"/>
            <a:ext cx="571806" cy="594041"/>
          </a:xfrm>
          <a:prstGeom prst="rect">
            <a:avLst/>
          </a:prstGeom>
        </p:spPr>
      </p:pic>
      <p:pic>
        <p:nvPicPr>
          <p:cNvPr id="54" name="Picture 53">
            <a:extLst>
              <a:ext uri="{FF2B5EF4-FFF2-40B4-BE49-F238E27FC236}">
                <a16:creationId xmlns:a16="http://schemas.microsoft.com/office/drawing/2014/main" id="{5C6101EF-4199-D7F7-7DD6-19B7EF3DC57D}"/>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114982" y="4187417"/>
            <a:ext cx="561446" cy="583279"/>
          </a:xfrm>
          <a:prstGeom prst="rect">
            <a:avLst/>
          </a:prstGeom>
        </p:spPr>
      </p:pic>
      <p:sp>
        <p:nvSpPr>
          <p:cNvPr id="55" name="TextBox 54">
            <a:extLst>
              <a:ext uri="{FF2B5EF4-FFF2-40B4-BE49-F238E27FC236}">
                <a16:creationId xmlns:a16="http://schemas.microsoft.com/office/drawing/2014/main" id="{6807C246-4BCF-4545-07DE-FB6D4BA5AF85}"/>
              </a:ext>
            </a:extLst>
          </p:cNvPr>
          <p:cNvSpPr txBox="1"/>
          <p:nvPr/>
        </p:nvSpPr>
        <p:spPr>
          <a:xfrm>
            <a:off x="4652572" y="4241291"/>
            <a:ext cx="1413934" cy="475527"/>
          </a:xfrm>
          <a:prstGeom prst="rect">
            <a:avLst/>
          </a:prstGeom>
          <a:noFill/>
        </p:spPr>
        <p:txBody>
          <a:bodyPr wrap="square" lIns="91440" tIns="45720" rIns="91440" bIns="45720" rtlCol="0" anchor="t">
            <a:spAutoFit/>
          </a:bodyPr>
          <a:lstStyle/>
          <a:p>
            <a:r>
              <a:rPr lang="en-US" sz="1200" b="1"/>
              <a:t>Duration:</a:t>
            </a:r>
          </a:p>
          <a:p>
            <a:r>
              <a:rPr lang="en-US" sz="1200" b="1"/>
              <a:t>7 Days- 6 Nights</a:t>
            </a:r>
            <a:endParaRPr lang="en-US" sz="1200"/>
          </a:p>
        </p:txBody>
      </p:sp>
      <p:sp>
        <p:nvSpPr>
          <p:cNvPr id="56" name="TextBox 55">
            <a:extLst>
              <a:ext uri="{FF2B5EF4-FFF2-40B4-BE49-F238E27FC236}">
                <a16:creationId xmlns:a16="http://schemas.microsoft.com/office/drawing/2014/main" id="{B12301D6-E342-976C-4308-0C9E81AFFDCD}"/>
              </a:ext>
            </a:extLst>
          </p:cNvPr>
          <p:cNvSpPr txBox="1"/>
          <p:nvPr/>
        </p:nvSpPr>
        <p:spPr>
          <a:xfrm>
            <a:off x="6604096" y="4230821"/>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57" name="TextBox 56">
            <a:extLst>
              <a:ext uri="{FF2B5EF4-FFF2-40B4-BE49-F238E27FC236}">
                <a16:creationId xmlns:a16="http://schemas.microsoft.com/office/drawing/2014/main" id="{0380F170-C921-73A2-F3B3-4D45F567C33D}"/>
              </a:ext>
            </a:extLst>
          </p:cNvPr>
          <p:cNvSpPr txBox="1"/>
          <p:nvPr/>
        </p:nvSpPr>
        <p:spPr>
          <a:xfrm>
            <a:off x="8519115" y="4241290"/>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58" name="TextBox 57">
            <a:extLst>
              <a:ext uri="{FF2B5EF4-FFF2-40B4-BE49-F238E27FC236}">
                <a16:creationId xmlns:a16="http://schemas.microsoft.com/office/drawing/2014/main" id="{64350FDD-491B-3B75-B6CA-C70B8EA4DAFF}"/>
              </a:ext>
            </a:extLst>
          </p:cNvPr>
          <p:cNvSpPr txBox="1"/>
          <p:nvPr/>
        </p:nvSpPr>
        <p:spPr>
          <a:xfrm>
            <a:off x="9912226" y="4241290"/>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$11,960</a:t>
            </a:r>
            <a:endParaRPr lang="en-US" sz="1200"/>
          </a:p>
        </p:txBody>
      </p:sp>
      <p:pic>
        <p:nvPicPr>
          <p:cNvPr id="59" name="Picture 58">
            <a:extLst>
              <a:ext uri="{FF2B5EF4-FFF2-40B4-BE49-F238E27FC236}">
                <a16:creationId xmlns:a16="http://schemas.microsoft.com/office/drawing/2014/main" id="{63E34699-867A-3AB4-36E8-8E3FB14E181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5987347" y="4142783"/>
            <a:ext cx="654293" cy="679737"/>
          </a:xfrm>
          <a:prstGeom prst="rect">
            <a:avLst/>
          </a:prstGeom>
        </p:spPr>
      </p:pic>
      <p:sp>
        <p:nvSpPr>
          <p:cNvPr id="60" name="Rectangle: Rounded Corners 59">
            <a:extLst>
              <a:ext uri="{FF2B5EF4-FFF2-40B4-BE49-F238E27FC236}">
                <a16:creationId xmlns:a16="http://schemas.microsoft.com/office/drawing/2014/main" id="{AC34F853-18C8-3118-207A-E712E539F9DB}"/>
              </a:ext>
            </a:extLst>
          </p:cNvPr>
          <p:cNvSpPr/>
          <p:nvPr/>
        </p:nvSpPr>
        <p:spPr>
          <a:xfrm>
            <a:off x="692145" y="1835545"/>
            <a:ext cx="2813817" cy="2053204"/>
          </a:xfrm>
          <a:prstGeom prst="roundRect">
            <a:avLst/>
          </a:prstGeom>
          <a:blipFill dpi="0" rotWithShape="1">
            <a:blip r:embed="rId6"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1" name="Rectangle: Rounded Corners 60">
            <a:extLst>
              <a:ext uri="{FF2B5EF4-FFF2-40B4-BE49-F238E27FC236}">
                <a16:creationId xmlns:a16="http://schemas.microsoft.com/office/drawing/2014/main" id="{07BFFE3A-899F-6282-3879-86A22BDEE3B6}"/>
              </a:ext>
            </a:extLst>
          </p:cNvPr>
          <p:cNvSpPr/>
          <p:nvPr/>
        </p:nvSpPr>
        <p:spPr>
          <a:xfrm>
            <a:off x="669135" y="4077489"/>
            <a:ext cx="2813817" cy="2053204"/>
          </a:xfrm>
          <a:prstGeom prst="roundRect">
            <a:avLst/>
          </a:prstGeom>
          <a:blipFill dpi="0" rotWithShape="1">
            <a:blip r:embed="rId7"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2E3E8874-6C39-7A7F-A124-5064724F6AEF}"/>
              </a:ext>
            </a:extLst>
          </p:cNvPr>
          <p:cNvSpPr>
            <a:spLocks noGrp="1"/>
          </p:cNvSpPr>
          <p:nvPr>
            <p:ph type="body" sz="quarter" idx="3"/>
          </p:nvPr>
        </p:nvSpPr>
        <p:spPr>
          <a:xfrm>
            <a:off x="7921222" y="1073408"/>
            <a:ext cx="3395316" cy="487003"/>
          </a:xfrm>
        </p:spPr>
        <p:txBody>
          <a:bodyPr>
            <a:noAutofit/>
          </a:bodyPr>
          <a:lstStyle/>
          <a:p>
            <a:r>
              <a:rPr lang="en-US" sz="1400"/>
              <a:t>Location: Islamorada, FL</a:t>
            </a:r>
          </a:p>
        </p:txBody>
      </p:sp>
      <p:sp>
        <p:nvSpPr>
          <p:cNvPr id="4" name="Content Placeholder 10">
            <a:extLst>
              <a:ext uri="{FF2B5EF4-FFF2-40B4-BE49-F238E27FC236}">
                <a16:creationId xmlns:a16="http://schemas.microsoft.com/office/drawing/2014/main" id="{FB1E9709-FBCD-E97E-D18F-40F26A1A2C97}"/>
              </a:ext>
            </a:extLst>
          </p:cNvPr>
          <p:cNvSpPr txBox="1">
            <a:spLocks/>
          </p:cNvSpPr>
          <p:nvPr/>
        </p:nvSpPr>
        <p:spPr>
          <a:xfrm>
            <a:off x="4081096" y="1428166"/>
            <a:ext cx="7084546" cy="49223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effectLst>
                  <a:outerShdw blurRad="38100" dist="38100" dir="2700000" algn="tl">
                    <a:srgbClr val="000000">
                      <a:alpha val="43137"/>
                    </a:srgbClr>
                  </a:outerShdw>
                </a:effectLst>
              </a:rPr>
              <a:t>SCUBA Certification- Open Water</a:t>
            </a:r>
          </a:p>
          <a:p>
            <a:pPr marL="0" indent="0">
              <a:buNone/>
            </a:pPr>
            <a:r>
              <a:rPr lang="en-US" dirty="0"/>
              <a:t>Not a certified diver? Get certified with Sea Base! This Adventure is a mixture of classroom, pool, and open water sessions that allow participants to earn their PADI Open Water Certification!</a:t>
            </a:r>
          </a:p>
          <a:p>
            <a:pPr marL="0" indent="0">
              <a:buFont typeface="Arial" panose="020B0604020202020204" pitchFamily="34" charset="0"/>
              <a:buNone/>
            </a:pPr>
            <a:endParaRPr lang="en-US" sz="1800" b="1" dirty="0">
              <a:effectLst>
                <a:outerShdw blurRad="38100" dist="38100" dir="2700000" algn="tl">
                  <a:srgbClr val="000000">
                    <a:alpha val="43137"/>
                  </a:srgbClr>
                </a:outerShdw>
              </a:effectLst>
            </a:endParaRPr>
          </a:p>
          <a:p>
            <a:pPr marL="0" indent="0">
              <a:buFont typeface="Arial" panose="020B0604020202020204" pitchFamily="34" charset="0"/>
              <a:buNone/>
            </a:pPr>
            <a:endParaRPr lang="en-US" sz="1800" b="1" dirty="0">
              <a:effectLst>
                <a:outerShdw blurRad="38100" dist="38100" dir="2700000" algn="tl">
                  <a:srgbClr val="000000">
                    <a:alpha val="43137"/>
                  </a:srgbClr>
                </a:outerShdw>
              </a:effectLst>
            </a:endParaRPr>
          </a:p>
          <a:p>
            <a:pPr marL="0" indent="0">
              <a:buFont typeface="Arial" panose="020B0604020202020204" pitchFamily="34" charset="0"/>
              <a:buNone/>
            </a:pPr>
            <a:r>
              <a:rPr lang="en-US" sz="1800" b="1" dirty="0">
                <a:effectLst>
                  <a:outerShdw blurRad="38100" dist="38100" dir="2700000" algn="tl">
                    <a:srgbClr val="000000">
                      <a:alpha val="43137"/>
                    </a:srgbClr>
                  </a:outerShdw>
                </a:effectLst>
              </a:rPr>
              <a:t>SCUBA Certification- Rescue Diver</a:t>
            </a:r>
          </a:p>
          <a:p>
            <a:pPr marL="0" indent="0">
              <a:buNone/>
            </a:pPr>
            <a:r>
              <a:rPr lang="en-US" dirty="0"/>
              <a:t>Already an Advanced Open Water Diver and looking at the next step? Take part in our Rescue certification program and become a PADI Rescue Diver. </a:t>
            </a:r>
            <a:endParaRPr lang="en-US" b="1" dirty="0">
              <a:effectLst>
                <a:outerShdw blurRad="38100" dist="38100" dir="2700000" algn="tl">
                  <a:srgbClr val="000000">
                    <a:alpha val="43137"/>
                  </a:srgbClr>
                </a:outerShdw>
              </a:effectLst>
            </a:endParaRPr>
          </a:p>
          <a:p>
            <a:pPr marL="0" indent="0">
              <a:buNone/>
            </a:pPr>
            <a:endParaRPr lang="en-US" b="1" dirty="0">
              <a:effectLst>
                <a:outerShdw blurRad="38100" dist="38100" dir="2700000" algn="tl">
                  <a:srgbClr val="000000">
                    <a:alpha val="43137"/>
                  </a:srgbClr>
                </a:outerShdw>
              </a:effectLst>
            </a:endParaRPr>
          </a:p>
          <a:p>
            <a:pPr marL="0" indent="0">
              <a:buNone/>
            </a:pPr>
            <a:endParaRPr lang="en-US" sz="1800" b="1" dirty="0">
              <a:effectLst>
                <a:outerShdw blurRad="38100" dist="38100" dir="2700000" algn="tl">
                  <a:srgbClr val="000000">
                    <a:alpha val="43137"/>
                  </a:srgbClr>
                </a:outerShdw>
              </a:effectLst>
            </a:endParaRPr>
          </a:p>
          <a:p>
            <a:pPr marL="0" indent="0">
              <a:buNone/>
            </a:pPr>
            <a:r>
              <a:rPr lang="en-US" sz="1800" b="1" dirty="0">
                <a:effectLst>
                  <a:outerShdw blurRad="38100" dist="38100" dir="2700000" algn="tl">
                    <a:srgbClr val="000000">
                      <a:alpha val="43137"/>
                    </a:srgbClr>
                  </a:outerShdw>
                </a:effectLst>
              </a:rPr>
              <a:t>SCUBA Advanced Marine</a:t>
            </a:r>
          </a:p>
          <a:p>
            <a:pPr marL="0" indent="0">
              <a:buNone/>
            </a:pPr>
            <a:r>
              <a:rPr lang="en-US" dirty="0"/>
              <a:t>Spend time helping coral restoration efforts in the Florida Keys &amp; learn additional skills to earn you PADI Advanced Open Water Certification. </a:t>
            </a:r>
            <a:endParaRPr lang="en-US" dirty="0">
              <a:effectLst>
                <a:outerShdw blurRad="38100" dist="38100" dir="2700000" algn="tl">
                  <a:srgbClr val="000000">
                    <a:alpha val="43137"/>
                  </a:srgbClr>
                </a:outerShdw>
              </a:effectLst>
            </a:endParaRPr>
          </a:p>
        </p:txBody>
      </p:sp>
      <p:grpSp>
        <p:nvGrpSpPr>
          <p:cNvPr id="5" name="Group 4">
            <a:extLst>
              <a:ext uri="{FF2B5EF4-FFF2-40B4-BE49-F238E27FC236}">
                <a16:creationId xmlns:a16="http://schemas.microsoft.com/office/drawing/2014/main" id="{251B56CF-8939-F236-D8AA-FB7610404E2B}"/>
              </a:ext>
            </a:extLst>
          </p:cNvPr>
          <p:cNvGrpSpPr/>
          <p:nvPr/>
        </p:nvGrpSpPr>
        <p:grpSpPr>
          <a:xfrm>
            <a:off x="4110125" y="5697553"/>
            <a:ext cx="7211178" cy="693805"/>
            <a:chOff x="733751" y="2531178"/>
            <a:chExt cx="7211178" cy="693805"/>
          </a:xfrm>
        </p:grpSpPr>
        <p:sp>
          <p:nvSpPr>
            <p:cNvPr id="6" name="Rectangle: Rounded Corners 5">
              <a:extLst>
                <a:ext uri="{FF2B5EF4-FFF2-40B4-BE49-F238E27FC236}">
                  <a16:creationId xmlns:a16="http://schemas.microsoft.com/office/drawing/2014/main" id="{1A023E51-9DDA-D683-E802-DD995F4C299F}"/>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7" name="Picture 6">
              <a:extLst>
                <a:ext uri="{FF2B5EF4-FFF2-40B4-BE49-F238E27FC236}">
                  <a16:creationId xmlns:a16="http://schemas.microsoft.com/office/drawing/2014/main" id="{1CE35AE3-98BE-BB06-CF0E-94AC616C2706}"/>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8" name="Picture 7">
              <a:extLst>
                <a:ext uri="{FF2B5EF4-FFF2-40B4-BE49-F238E27FC236}">
                  <a16:creationId xmlns:a16="http://schemas.microsoft.com/office/drawing/2014/main" id="{79317481-61BF-4D2A-B9A7-65AE05371ADA}"/>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9" name="Picture 8">
              <a:extLst>
                <a:ext uri="{FF2B5EF4-FFF2-40B4-BE49-F238E27FC236}">
                  <a16:creationId xmlns:a16="http://schemas.microsoft.com/office/drawing/2014/main" id="{8636C775-9D4B-AB8B-A158-F7485ED8CCD2}"/>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12" name="TextBox 11">
              <a:extLst>
                <a:ext uri="{FF2B5EF4-FFF2-40B4-BE49-F238E27FC236}">
                  <a16:creationId xmlns:a16="http://schemas.microsoft.com/office/drawing/2014/main" id="{F3BE4874-434E-3453-2663-4B3F2F97709B}"/>
                </a:ext>
              </a:extLst>
            </p:cNvPr>
            <p:cNvSpPr txBox="1"/>
            <p:nvPr/>
          </p:nvSpPr>
          <p:spPr>
            <a:xfrm>
              <a:off x="1271341" y="2643754"/>
              <a:ext cx="1413934" cy="475527"/>
            </a:xfrm>
            <a:prstGeom prst="rect">
              <a:avLst/>
            </a:prstGeom>
            <a:noFill/>
          </p:spPr>
          <p:txBody>
            <a:bodyPr wrap="square" lIns="91440" tIns="45720" rIns="91440" bIns="45720" rtlCol="0" anchor="t">
              <a:spAutoFit/>
            </a:bodyPr>
            <a:lstStyle/>
            <a:p>
              <a:r>
                <a:rPr lang="en-US" sz="1200" b="1"/>
                <a:t>Duration:</a:t>
              </a:r>
            </a:p>
            <a:p>
              <a:r>
                <a:rPr lang="en-US" sz="1200" b="1"/>
                <a:t>7 Days- 6 Nights</a:t>
              </a:r>
              <a:endParaRPr lang="en-US" sz="1200"/>
            </a:p>
          </p:txBody>
        </p:sp>
        <p:sp>
          <p:nvSpPr>
            <p:cNvPr id="13" name="TextBox 12">
              <a:extLst>
                <a:ext uri="{FF2B5EF4-FFF2-40B4-BE49-F238E27FC236}">
                  <a16:creationId xmlns:a16="http://schemas.microsoft.com/office/drawing/2014/main" id="{6296BD9D-DE31-F3A8-D380-1369D7DA0352}"/>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12 People</a:t>
              </a:r>
              <a:endParaRPr lang="en-US" sz="1200">
                <a:effectLst/>
              </a:endParaRPr>
            </a:p>
          </p:txBody>
        </p:sp>
        <p:sp>
          <p:nvSpPr>
            <p:cNvPr id="14" name="TextBox 13">
              <a:extLst>
                <a:ext uri="{FF2B5EF4-FFF2-40B4-BE49-F238E27FC236}">
                  <a16:creationId xmlns:a16="http://schemas.microsoft.com/office/drawing/2014/main" id="{C3579A8A-3418-1695-846A-94D7912872A6}"/>
                </a:ext>
              </a:extLst>
            </p:cNvPr>
            <p:cNvSpPr txBox="1"/>
            <p:nvPr/>
          </p:nvSpPr>
          <p:spPr>
            <a:xfrm>
              <a:off x="5137884" y="26437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15" name="TextBox 14">
              <a:extLst>
                <a:ext uri="{FF2B5EF4-FFF2-40B4-BE49-F238E27FC236}">
                  <a16:creationId xmlns:a16="http://schemas.microsoft.com/office/drawing/2014/main" id="{5181800B-5D1B-69E0-277C-46F02CC89286}"/>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$17,940</a:t>
              </a:r>
              <a:endParaRPr lang="en-US" sz="1200"/>
            </a:p>
          </p:txBody>
        </p:sp>
        <p:pic>
          <p:nvPicPr>
            <p:cNvPr id="16" name="Picture 15">
              <a:extLst>
                <a:ext uri="{FF2B5EF4-FFF2-40B4-BE49-F238E27FC236}">
                  <a16:creationId xmlns:a16="http://schemas.microsoft.com/office/drawing/2014/main" id="{20673C13-76E3-2DB3-DF98-14216DB14EE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grpSp>
        <p:nvGrpSpPr>
          <p:cNvPr id="17" name="Group 16">
            <a:extLst>
              <a:ext uri="{FF2B5EF4-FFF2-40B4-BE49-F238E27FC236}">
                <a16:creationId xmlns:a16="http://schemas.microsoft.com/office/drawing/2014/main" id="{BA28EC1E-CABF-AAE2-82FB-ABFD1FF49562}"/>
              </a:ext>
            </a:extLst>
          </p:cNvPr>
          <p:cNvGrpSpPr/>
          <p:nvPr/>
        </p:nvGrpSpPr>
        <p:grpSpPr>
          <a:xfrm>
            <a:off x="4081275" y="2515244"/>
            <a:ext cx="7211178" cy="693805"/>
            <a:chOff x="733751" y="2531178"/>
            <a:chExt cx="7211178" cy="693805"/>
          </a:xfrm>
        </p:grpSpPr>
        <p:sp>
          <p:nvSpPr>
            <p:cNvPr id="18" name="Rectangle: Rounded Corners 17">
              <a:extLst>
                <a:ext uri="{FF2B5EF4-FFF2-40B4-BE49-F238E27FC236}">
                  <a16:creationId xmlns:a16="http://schemas.microsoft.com/office/drawing/2014/main" id="{23EF7F15-C464-92C8-A83A-09E47550B1D5}"/>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19" name="Picture 18">
              <a:extLst>
                <a:ext uri="{FF2B5EF4-FFF2-40B4-BE49-F238E27FC236}">
                  <a16:creationId xmlns:a16="http://schemas.microsoft.com/office/drawing/2014/main" id="{16501CEA-196B-DE5B-DA3E-9802F4F178BB}"/>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21" name="Picture 20">
              <a:extLst>
                <a:ext uri="{FF2B5EF4-FFF2-40B4-BE49-F238E27FC236}">
                  <a16:creationId xmlns:a16="http://schemas.microsoft.com/office/drawing/2014/main" id="{633744EC-7525-3DDC-FE70-B516E51B873D}"/>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22" name="Picture 21">
              <a:extLst>
                <a:ext uri="{FF2B5EF4-FFF2-40B4-BE49-F238E27FC236}">
                  <a16:creationId xmlns:a16="http://schemas.microsoft.com/office/drawing/2014/main" id="{38421880-331D-3122-4FE2-22A72A16A58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23" name="TextBox 22">
              <a:extLst>
                <a:ext uri="{FF2B5EF4-FFF2-40B4-BE49-F238E27FC236}">
                  <a16:creationId xmlns:a16="http://schemas.microsoft.com/office/drawing/2014/main" id="{59D3A986-2EC1-A908-C0CE-62F7ECB8A0C4}"/>
                </a:ext>
              </a:extLst>
            </p:cNvPr>
            <p:cNvSpPr txBox="1"/>
            <p:nvPr/>
          </p:nvSpPr>
          <p:spPr>
            <a:xfrm>
              <a:off x="1271341" y="2643754"/>
              <a:ext cx="1413934" cy="475527"/>
            </a:xfrm>
            <a:prstGeom prst="rect">
              <a:avLst/>
            </a:prstGeom>
            <a:noFill/>
          </p:spPr>
          <p:txBody>
            <a:bodyPr wrap="square" lIns="91440" tIns="45720" rIns="91440" bIns="45720" rtlCol="0" anchor="t">
              <a:spAutoFit/>
            </a:bodyPr>
            <a:lstStyle/>
            <a:p>
              <a:r>
                <a:rPr lang="en-US" sz="1200" b="1"/>
                <a:t>Duration:</a:t>
              </a:r>
            </a:p>
            <a:p>
              <a:r>
                <a:rPr lang="en-US" sz="1200" b="1"/>
                <a:t>7 Days- 6 Nights</a:t>
              </a:r>
              <a:endParaRPr lang="en-US" sz="1200"/>
            </a:p>
          </p:txBody>
        </p:sp>
        <p:sp>
          <p:nvSpPr>
            <p:cNvPr id="24" name="TextBox 23">
              <a:extLst>
                <a:ext uri="{FF2B5EF4-FFF2-40B4-BE49-F238E27FC236}">
                  <a16:creationId xmlns:a16="http://schemas.microsoft.com/office/drawing/2014/main" id="{3E9D2906-6F95-3AC2-3456-3DB44529FDD0}"/>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25" name="TextBox 24">
              <a:extLst>
                <a:ext uri="{FF2B5EF4-FFF2-40B4-BE49-F238E27FC236}">
                  <a16:creationId xmlns:a16="http://schemas.microsoft.com/office/drawing/2014/main" id="{DC69ECB4-FFBB-6ACD-920A-F8C0B6BD2DEE}"/>
                </a:ext>
              </a:extLst>
            </p:cNvPr>
            <p:cNvSpPr txBox="1"/>
            <p:nvPr/>
          </p:nvSpPr>
          <p:spPr>
            <a:xfrm>
              <a:off x="5137884" y="2643753"/>
              <a:ext cx="1413934" cy="475527"/>
            </a:xfrm>
            <a:prstGeom prst="rect">
              <a:avLst/>
            </a:prstGeom>
            <a:noFill/>
          </p:spPr>
          <p:txBody>
            <a:bodyPr wrap="square" rtlCol="0">
              <a:spAutoFit/>
            </a:bodyPr>
            <a:lstStyle/>
            <a:p>
              <a:r>
                <a:rPr lang="en-US" sz="1200" b="1"/>
                <a:t>Min. Age:</a:t>
              </a:r>
              <a:endParaRPr lang="en-US" sz="1200"/>
            </a:p>
            <a:p>
              <a:r>
                <a:rPr lang="en-US" sz="1200" b="1"/>
                <a:t>13</a:t>
              </a:r>
              <a:endParaRPr lang="en-US" sz="1200"/>
            </a:p>
          </p:txBody>
        </p:sp>
        <p:sp>
          <p:nvSpPr>
            <p:cNvPr id="26" name="TextBox 25">
              <a:extLst>
                <a:ext uri="{FF2B5EF4-FFF2-40B4-BE49-F238E27FC236}">
                  <a16:creationId xmlns:a16="http://schemas.microsoft.com/office/drawing/2014/main" id="{BD34A072-9A5E-8717-8AF5-41BFF75581F3}"/>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a:t>Total Crew Fee:</a:t>
              </a:r>
              <a:endParaRPr lang="en-US" sz="1200"/>
            </a:p>
            <a:p>
              <a:r>
                <a:rPr lang="en-US" sz="1200" b="1"/>
                <a:t>$11,960</a:t>
              </a:r>
              <a:endParaRPr lang="en-US" sz="1200"/>
            </a:p>
          </p:txBody>
        </p:sp>
        <p:pic>
          <p:nvPicPr>
            <p:cNvPr id="27" name="Picture 26">
              <a:extLst>
                <a:ext uri="{FF2B5EF4-FFF2-40B4-BE49-F238E27FC236}">
                  <a16:creationId xmlns:a16="http://schemas.microsoft.com/office/drawing/2014/main" id="{0DF5D6BA-858E-B624-110F-9BE1178D5D6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spTree>
    <p:extLst>
      <p:ext uri="{BB962C8B-B14F-4D97-AF65-F5344CB8AC3E}">
        <p14:creationId xmlns:p14="http://schemas.microsoft.com/office/powerpoint/2010/main" val="1335615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1BF8833C-D907-D24E-949C-65190DF62995}"/>
              </a:ext>
            </a:extLst>
          </p:cNvPr>
          <p:cNvPicPr>
            <a:picLocks noGrp="1" noChangeAspect="1"/>
          </p:cNvPicPr>
          <p:nvPr>
            <p:ph type="pic" sz="quarter" idx="11"/>
          </p:nvPr>
        </p:nvPicPr>
        <p:blipFill>
          <a:blip r:embed="rId2" cstate="hqprint">
            <a:extLst>
              <a:ext uri="{28A0092B-C50C-407E-A947-70E740481C1C}">
                <a14:useLocalDpi xmlns:a14="http://schemas.microsoft.com/office/drawing/2010/main"/>
              </a:ext>
            </a:extLst>
          </a:blip>
          <a:srcRect/>
          <a:stretch/>
        </p:blipFill>
        <p:spPr>
          <a:xfrm>
            <a:off x="0" y="1"/>
            <a:ext cx="12192000" cy="6857999"/>
          </a:xfrm>
          <a:prstGeom prst="rect">
            <a:avLst/>
          </a:prstGeom>
          <a:noFill/>
        </p:spPr>
      </p:pic>
      <p:sp>
        <p:nvSpPr>
          <p:cNvPr id="8" name="Rectangle 7">
            <a:extLst>
              <a:ext uri="{FF2B5EF4-FFF2-40B4-BE49-F238E27FC236}">
                <a16:creationId xmlns:a16="http://schemas.microsoft.com/office/drawing/2014/main" id="{7450FB9F-745B-16D4-233D-2841132F42A8}"/>
              </a:ext>
              <a:ext uri="{C183D7F6-B498-43B3-948B-1728B52AA6E4}">
                <adec:decorative xmlns:adec="http://schemas.microsoft.com/office/drawing/2017/decorative" val="1"/>
              </a:ext>
            </a:extLst>
          </p:cNvPr>
          <p:cNvSpPr/>
          <p:nvPr/>
        </p:nvSpPr>
        <p:spPr>
          <a:xfrm>
            <a:off x="0" y="5421020"/>
            <a:ext cx="9382125" cy="1165976"/>
          </a:xfrm>
          <a:prstGeom prst="rect">
            <a:avLst/>
          </a:prstGeom>
          <a:solidFill>
            <a:schemeClr val="accent2">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ubtitle 51">
            <a:extLst>
              <a:ext uri="{FF2B5EF4-FFF2-40B4-BE49-F238E27FC236}">
                <a16:creationId xmlns:a16="http://schemas.microsoft.com/office/drawing/2014/main" id="{41AA71DA-4C27-C3DC-13A4-1CBE90D0F682}"/>
              </a:ext>
            </a:extLst>
          </p:cNvPr>
          <p:cNvSpPr txBox="1">
            <a:spLocks/>
          </p:cNvSpPr>
          <p:nvPr/>
        </p:nvSpPr>
        <p:spPr>
          <a:xfrm>
            <a:off x="341947" y="6137701"/>
            <a:ext cx="3220403" cy="34163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GB" sz="1800" b="0" kern="1200" dirty="0">
                <a:solidFill>
                  <a:schemeClr val="accent3"/>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solidFill>
                  <a:schemeClr val="bg2"/>
                </a:solidFill>
              </a:rPr>
              <a:t>Live. Learn. Explore. More. </a:t>
            </a:r>
          </a:p>
        </p:txBody>
      </p:sp>
      <p:sp>
        <p:nvSpPr>
          <p:cNvPr id="11" name="Title 50">
            <a:extLst>
              <a:ext uri="{FF2B5EF4-FFF2-40B4-BE49-F238E27FC236}">
                <a16:creationId xmlns:a16="http://schemas.microsoft.com/office/drawing/2014/main" id="{3AD2555E-4322-B65B-5661-7D046FA3B5EF}"/>
              </a:ext>
            </a:extLst>
          </p:cNvPr>
          <p:cNvSpPr txBox="1">
            <a:spLocks/>
          </p:cNvSpPr>
          <p:nvPr/>
        </p:nvSpPr>
        <p:spPr>
          <a:xfrm>
            <a:off x="341947" y="5438715"/>
            <a:ext cx="5430203" cy="701731"/>
          </a:xfrm>
          <a:prstGeom prst="rect">
            <a:avLst/>
          </a:prstGeom>
        </p:spPr>
        <p:txBody>
          <a:bodyPr vert="horz" wrap="square" lIns="91440" tIns="45720" rIns="91440" bIns="45720" rtlCol="0" anchor="b">
            <a:normAutofit fontScale="62500" lnSpcReduction="20000"/>
          </a:bodyPr>
          <a:lstStyle>
            <a:lvl1pPr algn="l" defTabSz="914400" rtl="0" eaLnBrk="1" latinLnBrk="0" hangingPunct="1">
              <a:lnSpc>
                <a:spcPct val="90000"/>
              </a:lnSpc>
              <a:spcBef>
                <a:spcPct val="0"/>
              </a:spcBef>
              <a:buNone/>
              <a:defRPr lang="en-GB" sz="4400" b="1" kern="1200" spc="-60" baseline="0" dirty="0">
                <a:solidFill>
                  <a:schemeClr val="tx1">
                    <a:lumMod val="75000"/>
                    <a:lumOff val="25000"/>
                  </a:schemeClr>
                </a:solidFill>
                <a:latin typeface="+mj-lt"/>
                <a:ea typeface="+mj-ea"/>
                <a:cs typeface="+mj-cs"/>
              </a:defRPr>
            </a:lvl1pPr>
          </a:lstStyle>
          <a:p>
            <a:r>
              <a:rPr lang="en-US">
                <a:solidFill>
                  <a:schemeClr val="bg2"/>
                </a:solidFill>
              </a:rPr>
              <a:t>Brinton Environmental Center</a:t>
            </a:r>
          </a:p>
        </p:txBody>
      </p:sp>
      <p:pic>
        <p:nvPicPr>
          <p:cNvPr id="12" name="Picture 11">
            <a:extLst>
              <a:ext uri="{FF2B5EF4-FFF2-40B4-BE49-F238E27FC236}">
                <a16:creationId xmlns:a16="http://schemas.microsoft.com/office/drawing/2014/main" id="{4464C289-CDA8-48D9-42AF-6A9A24CD9696}"/>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894525" y="5437159"/>
            <a:ext cx="1073981" cy="1096757"/>
          </a:xfrm>
          <a:prstGeom prst="rect">
            <a:avLst/>
          </a:prstGeom>
        </p:spPr>
      </p:pic>
    </p:spTree>
    <p:extLst>
      <p:ext uri="{BB962C8B-B14F-4D97-AF65-F5344CB8AC3E}">
        <p14:creationId xmlns:p14="http://schemas.microsoft.com/office/powerpoint/2010/main" val="40815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F27E1-4BA9-E443-4A9A-CE4C9ECE2DED}"/>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B476F1A-1726-DC20-92D2-680AB910B2C8}"/>
              </a:ext>
            </a:extLst>
          </p:cNvPr>
          <p:cNvSpPr>
            <a:spLocks noGrp="1"/>
          </p:cNvSpPr>
          <p:nvPr>
            <p:ph type="title"/>
          </p:nvPr>
        </p:nvSpPr>
        <p:spPr>
          <a:xfrm>
            <a:off x="446314" y="500215"/>
            <a:ext cx="11174186" cy="590931"/>
          </a:xfrm>
          <a:prstGeom prst="rect">
            <a:avLst/>
          </a:prstGeom>
        </p:spPr>
        <p:txBody>
          <a:bodyPr wrap="square" anchor="ctr">
            <a:normAutofit fontScale="90000"/>
          </a:bodyPr>
          <a:lstStyle/>
          <a:p>
            <a:r>
              <a:rPr lang="en-US" dirty="0"/>
              <a:t>2027 Sea Base- Florida Keys: Brinton Environmental Center</a:t>
            </a:r>
          </a:p>
        </p:txBody>
      </p:sp>
      <p:sp>
        <p:nvSpPr>
          <p:cNvPr id="20" name="Text Placeholder 4">
            <a:extLst>
              <a:ext uri="{FF2B5EF4-FFF2-40B4-BE49-F238E27FC236}">
                <a16:creationId xmlns:a16="http://schemas.microsoft.com/office/drawing/2014/main" id="{357B89D4-9D15-B5D7-DE00-337C17519212}"/>
              </a:ext>
            </a:extLst>
          </p:cNvPr>
          <p:cNvSpPr>
            <a:spLocks noGrp="1"/>
          </p:cNvSpPr>
          <p:nvPr>
            <p:ph type="body" idx="1"/>
          </p:nvPr>
        </p:nvSpPr>
        <p:spPr>
          <a:xfrm>
            <a:off x="446314" y="1073409"/>
            <a:ext cx="5306787" cy="487003"/>
          </a:xfrm>
        </p:spPr>
        <p:txBody>
          <a:bodyPr>
            <a:noAutofit/>
          </a:bodyPr>
          <a:lstStyle/>
          <a:p>
            <a:r>
              <a:rPr lang="en-US" sz="2400"/>
              <a:t>Programs Overview </a:t>
            </a:r>
          </a:p>
        </p:txBody>
      </p:sp>
      <p:sp>
        <p:nvSpPr>
          <p:cNvPr id="60" name="Rectangle: Rounded Corners 59">
            <a:extLst>
              <a:ext uri="{FF2B5EF4-FFF2-40B4-BE49-F238E27FC236}">
                <a16:creationId xmlns:a16="http://schemas.microsoft.com/office/drawing/2014/main" id="{C6C0C503-FFA4-3922-34C0-765A0B2D809D}"/>
              </a:ext>
            </a:extLst>
          </p:cNvPr>
          <p:cNvSpPr/>
          <p:nvPr/>
        </p:nvSpPr>
        <p:spPr>
          <a:xfrm>
            <a:off x="692145" y="1835545"/>
            <a:ext cx="2813817" cy="2053204"/>
          </a:xfrm>
          <a:prstGeom prst="roundRect">
            <a:avLst/>
          </a:prstGeom>
          <a:blipFill dpi="0" rotWithShape="1">
            <a:blip r:embed="rId2"/>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1" name="Rectangle: Rounded Corners 60">
            <a:extLst>
              <a:ext uri="{FF2B5EF4-FFF2-40B4-BE49-F238E27FC236}">
                <a16:creationId xmlns:a16="http://schemas.microsoft.com/office/drawing/2014/main" id="{C01D6B55-1B8F-BEB9-578A-8B1E0CCDD035}"/>
              </a:ext>
            </a:extLst>
          </p:cNvPr>
          <p:cNvSpPr/>
          <p:nvPr/>
        </p:nvSpPr>
        <p:spPr>
          <a:xfrm>
            <a:off x="669135" y="4077489"/>
            <a:ext cx="2813817" cy="2053204"/>
          </a:xfrm>
          <a:prstGeom prst="roundRect">
            <a:avLst/>
          </a:prstGeom>
          <a:blipFill dpi="0" rotWithShape="1">
            <a:blip r:embed="rId3" cstate="hqprint">
              <a:extLst>
                <a:ext uri="{28A0092B-C50C-407E-A947-70E740481C1C}">
                  <a14:useLocalDpi xmlns:a14="http://schemas.microsoft.com/office/drawing/2010/main"/>
                </a:ext>
              </a:extLst>
            </a:blip>
            <a:srcRect/>
            <a:stretch>
              <a:fillRect/>
            </a:stretch>
          </a:blip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2" name="Text Placeholder 2">
            <a:extLst>
              <a:ext uri="{FF2B5EF4-FFF2-40B4-BE49-F238E27FC236}">
                <a16:creationId xmlns:a16="http://schemas.microsoft.com/office/drawing/2014/main" id="{2D80F9B6-7E3B-22E1-B7C2-7DF479891695}"/>
              </a:ext>
            </a:extLst>
          </p:cNvPr>
          <p:cNvSpPr>
            <a:spLocks noGrp="1"/>
          </p:cNvSpPr>
          <p:nvPr>
            <p:ph type="body" sz="quarter" idx="3"/>
          </p:nvPr>
        </p:nvSpPr>
        <p:spPr>
          <a:xfrm>
            <a:off x="7921222" y="1073408"/>
            <a:ext cx="3395316" cy="487003"/>
          </a:xfrm>
        </p:spPr>
        <p:txBody>
          <a:bodyPr>
            <a:noAutofit/>
          </a:bodyPr>
          <a:lstStyle/>
          <a:p>
            <a:r>
              <a:rPr lang="en-US" sz="1400" dirty="0"/>
              <a:t>Location: Summerland Key, FL</a:t>
            </a:r>
          </a:p>
        </p:txBody>
      </p:sp>
      <p:sp>
        <p:nvSpPr>
          <p:cNvPr id="4" name="Content Placeholder 10">
            <a:extLst>
              <a:ext uri="{FF2B5EF4-FFF2-40B4-BE49-F238E27FC236}">
                <a16:creationId xmlns:a16="http://schemas.microsoft.com/office/drawing/2014/main" id="{11553775-8663-64D7-8E66-0012D9E203DE}"/>
              </a:ext>
            </a:extLst>
          </p:cNvPr>
          <p:cNvSpPr txBox="1">
            <a:spLocks/>
          </p:cNvSpPr>
          <p:nvPr/>
        </p:nvSpPr>
        <p:spPr>
          <a:xfrm>
            <a:off x="3967217" y="1151605"/>
            <a:ext cx="7084546" cy="49223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effectLst>
                  <a:outerShdw blurRad="38100" dist="38100" dir="2700000" algn="tl">
                    <a:srgbClr val="000000">
                      <a:alpha val="43137"/>
                    </a:srgbClr>
                  </a:outerShdw>
                </a:effectLst>
              </a:rPr>
              <a:t>Keys Adventure</a:t>
            </a:r>
          </a:p>
          <a:p>
            <a:pPr marL="0" indent="0">
              <a:buNone/>
            </a:pPr>
            <a:r>
              <a:rPr lang="en-US" sz="1300" dirty="0"/>
              <a:t>In Keys Adventure, you will paddleboard, ocean kayak, sail, boat, fish, snorkel coral reefs, learn about marine ecosystems, travel to Big Munson Island for an overnight adventure and visit historic Key West. Other than your overnight on Munson Island, you will spend each night in an air conditioned dormitory. </a:t>
            </a:r>
          </a:p>
          <a:p>
            <a:pPr marL="0" indent="0">
              <a:buNone/>
            </a:pPr>
            <a:endParaRPr lang="en-US" sz="1800" b="1" dirty="0">
              <a:effectLst>
                <a:outerShdw blurRad="38100" dist="38100" dir="2700000" algn="tl">
                  <a:srgbClr val="000000">
                    <a:alpha val="43137"/>
                  </a:srgbClr>
                </a:outerShdw>
              </a:effectLst>
            </a:endParaRPr>
          </a:p>
          <a:p>
            <a:pPr marL="0" indent="0">
              <a:buFont typeface="Arial" panose="020B0604020202020204" pitchFamily="34" charset="0"/>
              <a:buNone/>
            </a:pPr>
            <a:endParaRPr lang="en-US" sz="1800" b="1" dirty="0">
              <a:effectLst>
                <a:outerShdw blurRad="38100" dist="38100" dir="2700000" algn="tl">
                  <a:srgbClr val="000000">
                    <a:alpha val="43137"/>
                  </a:srgbClr>
                </a:outerShdw>
              </a:effectLst>
            </a:endParaRPr>
          </a:p>
          <a:p>
            <a:pPr marL="0" indent="0">
              <a:buFont typeface="Arial" panose="020B0604020202020204" pitchFamily="34" charset="0"/>
              <a:buNone/>
            </a:pPr>
            <a:r>
              <a:rPr lang="en-US" sz="1800" b="1" dirty="0">
                <a:effectLst>
                  <a:outerShdw blurRad="38100" dist="38100" dir="2700000" algn="tl">
                    <a:srgbClr val="000000">
                      <a:alpha val="43137"/>
                    </a:srgbClr>
                  </a:outerShdw>
                </a:effectLst>
              </a:rPr>
              <a:t>Out Island Adventure</a:t>
            </a:r>
          </a:p>
          <a:p>
            <a:pPr marL="0" indent="0">
              <a:buNone/>
            </a:pPr>
            <a:r>
              <a:rPr lang="en-US" sz="1300" dirty="0"/>
              <a:t>With your assigned “island mate”, your crew will paddle a Polynesian-style war canoe more than five miles to a primitive barrier island located in the Florida Keys National Marine Sanctuary. Upon arrival at Big Munson Island, your unit will camp under a canopy of gumbo limbo trees, mangroves, and a sea of stars. Snorkel the reef, shark fish, kayak, and explore.</a:t>
            </a:r>
          </a:p>
          <a:p>
            <a:pPr marL="0" indent="0">
              <a:buNone/>
            </a:pPr>
            <a:endParaRPr lang="en-US" b="1" dirty="0">
              <a:effectLst>
                <a:outerShdw blurRad="38100" dist="38100" dir="2700000" algn="tl">
                  <a:srgbClr val="000000">
                    <a:alpha val="43137"/>
                  </a:srgbClr>
                </a:outerShdw>
              </a:effectLst>
            </a:endParaRPr>
          </a:p>
          <a:p>
            <a:pPr marL="0" indent="0">
              <a:buNone/>
            </a:pPr>
            <a:endParaRPr lang="en-US" sz="1800" b="1" dirty="0">
              <a:effectLst>
                <a:outerShdw blurRad="38100" dist="38100" dir="2700000" algn="tl">
                  <a:srgbClr val="000000">
                    <a:alpha val="43137"/>
                  </a:srgbClr>
                </a:outerShdw>
              </a:effectLst>
            </a:endParaRPr>
          </a:p>
          <a:p>
            <a:pPr marL="0" indent="0">
              <a:buNone/>
            </a:pPr>
            <a:r>
              <a:rPr lang="en-US" sz="1800" b="1" dirty="0">
                <a:effectLst>
                  <a:outerShdw blurRad="38100" dist="38100" dir="2700000" algn="tl">
                    <a:srgbClr val="000000">
                      <a:alpha val="43137"/>
                    </a:srgbClr>
                  </a:outerShdw>
                </a:effectLst>
              </a:rPr>
              <a:t>Fishing Adventure</a:t>
            </a:r>
          </a:p>
          <a:p>
            <a:pPr marL="0" indent="0">
              <a:buNone/>
            </a:pPr>
            <a:r>
              <a:rPr lang="en-US" sz="1300" dirty="0"/>
              <a:t>Weather permitting, you will go far offshore in pursuit of various pelagic fish including tuna and mahi-mahi, fish the coral reef for snapper and grouper, night fish from bridges and stalk fish in the Florida Bay. Shark fishing, state parks, and a visit to historic Key West make this the perfect Florida Keys trip for those who love fishing.</a:t>
            </a:r>
            <a:endParaRPr lang="en-US" sz="1300" dirty="0">
              <a:effectLst>
                <a:outerShdw blurRad="38100" dist="38100" dir="2700000" algn="tl">
                  <a:srgbClr val="000000">
                    <a:alpha val="43137"/>
                  </a:srgbClr>
                </a:outerShdw>
              </a:effectLst>
            </a:endParaRPr>
          </a:p>
        </p:txBody>
      </p:sp>
      <p:grpSp>
        <p:nvGrpSpPr>
          <p:cNvPr id="5" name="Group 4">
            <a:extLst>
              <a:ext uri="{FF2B5EF4-FFF2-40B4-BE49-F238E27FC236}">
                <a16:creationId xmlns:a16="http://schemas.microsoft.com/office/drawing/2014/main" id="{C57F1636-7EF5-0F21-9963-156A0FFC960E}"/>
              </a:ext>
            </a:extLst>
          </p:cNvPr>
          <p:cNvGrpSpPr/>
          <p:nvPr/>
        </p:nvGrpSpPr>
        <p:grpSpPr>
          <a:xfrm>
            <a:off x="3985313" y="5957567"/>
            <a:ext cx="7211178" cy="693805"/>
            <a:chOff x="733751" y="2531178"/>
            <a:chExt cx="7211178" cy="693805"/>
          </a:xfrm>
        </p:grpSpPr>
        <p:sp>
          <p:nvSpPr>
            <p:cNvPr id="6" name="Rectangle: Rounded Corners 5">
              <a:extLst>
                <a:ext uri="{FF2B5EF4-FFF2-40B4-BE49-F238E27FC236}">
                  <a16:creationId xmlns:a16="http://schemas.microsoft.com/office/drawing/2014/main" id="{A6B850C3-A20D-F394-6098-9A1EFE9ABEA1}"/>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7" name="Picture 6">
              <a:extLst>
                <a:ext uri="{FF2B5EF4-FFF2-40B4-BE49-F238E27FC236}">
                  <a16:creationId xmlns:a16="http://schemas.microsoft.com/office/drawing/2014/main" id="{FBD09F71-35FE-2331-307C-20ECBC977214}"/>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8" name="Picture 7">
              <a:extLst>
                <a:ext uri="{FF2B5EF4-FFF2-40B4-BE49-F238E27FC236}">
                  <a16:creationId xmlns:a16="http://schemas.microsoft.com/office/drawing/2014/main" id="{AB1491F3-B426-1D21-E651-43B889D8C208}"/>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9" name="Picture 8">
              <a:extLst>
                <a:ext uri="{FF2B5EF4-FFF2-40B4-BE49-F238E27FC236}">
                  <a16:creationId xmlns:a16="http://schemas.microsoft.com/office/drawing/2014/main" id="{E238C5AD-5DD8-59CC-F91B-61A63936C24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12" name="TextBox 11">
              <a:extLst>
                <a:ext uri="{FF2B5EF4-FFF2-40B4-BE49-F238E27FC236}">
                  <a16:creationId xmlns:a16="http://schemas.microsoft.com/office/drawing/2014/main" id="{315F0E47-BA8D-6CE2-07E0-D0D72D110F21}"/>
                </a:ext>
              </a:extLst>
            </p:cNvPr>
            <p:cNvSpPr txBox="1"/>
            <p:nvPr/>
          </p:nvSpPr>
          <p:spPr>
            <a:xfrm>
              <a:off x="1271341" y="2643754"/>
              <a:ext cx="1413934" cy="475527"/>
            </a:xfrm>
            <a:prstGeom prst="rect">
              <a:avLst/>
            </a:prstGeom>
            <a:noFill/>
          </p:spPr>
          <p:txBody>
            <a:bodyPr wrap="square" lIns="91440" tIns="45720" rIns="91440" bIns="45720" rtlCol="0" anchor="t">
              <a:spAutoFit/>
            </a:bodyPr>
            <a:lstStyle/>
            <a:p>
              <a:r>
                <a:rPr lang="en-US" sz="1200" b="1"/>
                <a:t>Duration:</a:t>
              </a:r>
            </a:p>
            <a:p>
              <a:r>
                <a:rPr lang="en-US" sz="1200" b="1"/>
                <a:t>7 Days- 6 Nights</a:t>
              </a:r>
              <a:endParaRPr lang="en-US" sz="1200"/>
            </a:p>
          </p:txBody>
        </p:sp>
        <p:sp>
          <p:nvSpPr>
            <p:cNvPr id="13" name="TextBox 12">
              <a:extLst>
                <a:ext uri="{FF2B5EF4-FFF2-40B4-BE49-F238E27FC236}">
                  <a16:creationId xmlns:a16="http://schemas.microsoft.com/office/drawing/2014/main" id="{18B7E8D6-1EAA-96B1-EA43-9E92715789DF}"/>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12 People</a:t>
              </a:r>
              <a:endParaRPr lang="en-US" sz="1200">
                <a:effectLst/>
              </a:endParaRPr>
            </a:p>
          </p:txBody>
        </p:sp>
        <p:sp>
          <p:nvSpPr>
            <p:cNvPr id="14" name="TextBox 13">
              <a:extLst>
                <a:ext uri="{FF2B5EF4-FFF2-40B4-BE49-F238E27FC236}">
                  <a16:creationId xmlns:a16="http://schemas.microsoft.com/office/drawing/2014/main" id="{705197E5-535F-E14E-C79C-61F56076D9EC}"/>
                </a:ext>
              </a:extLst>
            </p:cNvPr>
            <p:cNvSpPr txBox="1"/>
            <p:nvPr/>
          </p:nvSpPr>
          <p:spPr>
            <a:xfrm>
              <a:off x="5137884" y="2643753"/>
              <a:ext cx="1413934" cy="475527"/>
            </a:xfrm>
            <a:prstGeom prst="rect">
              <a:avLst/>
            </a:prstGeom>
            <a:noFill/>
          </p:spPr>
          <p:txBody>
            <a:bodyPr wrap="square" rtlCol="0">
              <a:spAutoFit/>
            </a:bodyPr>
            <a:lstStyle/>
            <a:p>
              <a:r>
                <a:rPr lang="en-US" sz="1200" b="1" dirty="0"/>
                <a:t>Min. Age:</a:t>
              </a:r>
              <a:endParaRPr lang="en-US" sz="1200" dirty="0"/>
            </a:p>
            <a:p>
              <a:r>
                <a:rPr lang="en-US" sz="1200" b="1" dirty="0"/>
                <a:t>12</a:t>
              </a:r>
              <a:endParaRPr lang="en-US" sz="1200" dirty="0"/>
            </a:p>
          </p:txBody>
        </p:sp>
        <p:sp>
          <p:nvSpPr>
            <p:cNvPr id="15" name="TextBox 14">
              <a:extLst>
                <a:ext uri="{FF2B5EF4-FFF2-40B4-BE49-F238E27FC236}">
                  <a16:creationId xmlns:a16="http://schemas.microsoft.com/office/drawing/2014/main" id="{D7FD1E0E-FFC1-9DA6-3FD4-4DA81437FD82}"/>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dirty="0"/>
                <a:t>Total Crew Fee:</a:t>
              </a:r>
              <a:endParaRPr lang="en-US" sz="1200" dirty="0"/>
            </a:p>
            <a:p>
              <a:r>
                <a:rPr lang="en-US" sz="1200" b="1" dirty="0"/>
                <a:t>$11,560</a:t>
              </a:r>
              <a:endParaRPr lang="en-US" sz="1200" dirty="0"/>
            </a:p>
          </p:txBody>
        </p:sp>
        <p:pic>
          <p:nvPicPr>
            <p:cNvPr id="16" name="Picture 15">
              <a:extLst>
                <a:ext uri="{FF2B5EF4-FFF2-40B4-BE49-F238E27FC236}">
                  <a16:creationId xmlns:a16="http://schemas.microsoft.com/office/drawing/2014/main" id="{32D3289A-ADDF-95D2-0F05-D5B06A7AB33C}"/>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grpSp>
        <p:nvGrpSpPr>
          <p:cNvPr id="17" name="Group 16">
            <a:extLst>
              <a:ext uri="{FF2B5EF4-FFF2-40B4-BE49-F238E27FC236}">
                <a16:creationId xmlns:a16="http://schemas.microsoft.com/office/drawing/2014/main" id="{7D0AA13B-7F27-4245-5BE2-18B7622C0E3E}"/>
              </a:ext>
            </a:extLst>
          </p:cNvPr>
          <p:cNvGrpSpPr/>
          <p:nvPr/>
        </p:nvGrpSpPr>
        <p:grpSpPr>
          <a:xfrm>
            <a:off x="4024364" y="2250768"/>
            <a:ext cx="7211178" cy="693805"/>
            <a:chOff x="733751" y="2531178"/>
            <a:chExt cx="7211178" cy="693805"/>
          </a:xfrm>
        </p:grpSpPr>
        <p:sp>
          <p:nvSpPr>
            <p:cNvPr id="18" name="Rectangle: Rounded Corners 17">
              <a:extLst>
                <a:ext uri="{FF2B5EF4-FFF2-40B4-BE49-F238E27FC236}">
                  <a16:creationId xmlns:a16="http://schemas.microsoft.com/office/drawing/2014/main" id="{B30D8B74-701C-2B09-4E40-B8CD05C486F2}"/>
                </a:ext>
              </a:extLst>
            </p:cNvPr>
            <p:cNvSpPr/>
            <p:nvPr/>
          </p:nvSpPr>
          <p:spPr>
            <a:xfrm>
              <a:off x="733751" y="2531178"/>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19" name="Picture 18">
              <a:extLst>
                <a:ext uri="{FF2B5EF4-FFF2-40B4-BE49-F238E27FC236}">
                  <a16:creationId xmlns:a16="http://schemas.microsoft.com/office/drawing/2014/main" id="{1C0ABFA5-1ED1-7C38-3BED-8C518F8A02AC}"/>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51790" y="2545246"/>
              <a:ext cx="651444" cy="676776"/>
            </a:xfrm>
            <a:prstGeom prst="rect">
              <a:avLst/>
            </a:prstGeom>
          </p:spPr>
        </p:pic>
        <p:pic>
          <p:nvPicPr>
            <p:cNvPr id="21" name="Picture 20">
              <a:extLst>
                <a:ext uri="{FF2B5EF4-FFF2-40B4-BE49-F238E27FC236}">
                  <a16:creationId xmlns:a16="http://schemas.microsoft.com/office/drawing/2014/main" id="{DB75727E-64DC-B183-E583-23F2A1BA0196}"/>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595522" y="2574027"/>
              <a:ext cx="571806" cy="594041"/>
            </a:xfrm>
            <a:prstGeom prst="rect">
              <a:avLst/>
            </a:prstGeom>
          </p:spPr>
        </p:pic>
        <p:pic>
          <p:nvPicPr>
            <p:cNvPr id="22" name="Picture 21">
              <a:extLst>
                <a:ext uri="{FF2B5EF4-FFF2-40B4-BE49-F238E27FC236}">
                  <a16:creationId xmlns:a16="http://schemas.microsoft.com/office/drawing/2014/main" id="{2E883A0A-6960-B75F-1EBA-63BB293A2751}"/>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33751" y="2589880"/>
              <a:ext cx="561446" cy="583279"/>
            </a:xfrm>
            <a:prstGeom prst="rect">
              <a:avLst/>
            </a:prstGeom>
          </p:spPr>
        </p:pic>
        <p:sp>
          <p:nvSpPr>
            <p:cNvPr id="23" name="TextBox 22">
              <a:extLst>
                <a:ext uri="{FF2B5EF4-FFF2-40B4-BE49-F238E27FC236}">
                  <a16:creationId xmlns:a16="http://schemas.microsoft.com/office/drawing/2014/main" id="{76D85F56-3EC8-B1BF-1028-B7A210B6CA0B}"/>
                </a:ext>
              </a:extLst>
            </p:cNvPr>
            <p:cNvSpPr txBox="1"/>
            <p:nvPr/>
          </p:nvSpPr>
          <p:spPr>
            <a:xfrm>
              <a:off x="1271341" y="2643754"/>
              <a:ext cx="1413934" cy="475527"/>
            </a:xfrm>
            <a:prstGeom prst="rect">
              <a:avLst/>
            </a:prstGeom>
            <a:noFill/>
          </p:spPr>
          <p:txBody>
            <a:bodyPr wrap="square" lIns="91440" tIns="45720" rIns="91440" bIns="45720" rtlCol="0" anchor="t">
              <a:spAutoFit/>
            </a:bodyPr>
            <a:lstStyle/>
            <a:p>
              <a:r>
                <a:rPr lang="en-US" sz="1200" b="1" dirty="0"/>
                <a:t>Duration:</a:t>
              </a:r>
            </a:p>
            <a:p>
              <a:r>
                <a:rPr lang="en-US" sz="1200" b="1" dirty="0"/>
                <a:t>7 Days- 6 Nights</a:t>
              </a:r>
              <a:endParaRPr lang="en-US" sz="1200" dirty="0"/>
            </a:p>
          </p:txBody>
        </p:sp>
        <p:sp>
          <p:nvSpPr>
            <p:cNvPr id="24" name="TextBox 23">
              <a:extLst>
                <a:ext uri="{FF2B5EF4-FFF2-40B4-BE49-F238E27FC236}">
                  <a16:creationId xmlns:a16="http://schemas.microsoft.com/office/drawing/2014/main" id="{188F94EB-3BE9-6A9F-9956-543542CED79F}"/>
                </a:ext>
              </a:extLst>
            </p:cNvPr>
            <p:cNvSpPr txBox="1"/>
            <p:nvPr/>
          </p:nvSpPr>
          <p:spPr>
            <a:xfrm>
              <a:off x="3222865" y="2633284"/>
              <a:ext cx="1413934" cy="475527"/>
            </a:xfrm>
            <a:prstGeom prst="rect">
              <a:avLst/>
            </a:prstGeom>
            <a:noFill/>
          </p:spPr>
          <p:txBody>
            <a:bodyPr wrap="square" lIns="91440" tIns="45720" rIns="91440" bIns="45720" rtlCol="0" anchor="t">
              <a:spAutoFit/>
            </a:bodyPr>
            <a:lstStyle/>
            <a:p>
              <a:pPr algn="l" rtl="0">
                <a:buNone/>
              </a:pPr>
              <a:r>
                <a:rPr lang="en-US" sz="1200" b="1" i="0" dirty="0">
                  <a:solidFill>
                    <a:srgbClr val="000000"/>
                  </a:solidFill>
                  <a:effectLst/>
                </a:rPr>
                <a:t>MAX Crew Size:</a:t>
              </a:r>
              <a:endParaRPr lang="en-US" sz="1200" dirty="0">
                <a:effectLst/>
              </a:endParaRPr>
            </a:p>
            <a:p>
              <a:r>
                <a:rPr lang="en-US" sz="1200" b="1" dirty="0">
                  <a:solidFill>
                    <a:srgbClr val="000000"/>
                  </a:solidFill>
                </a:rPr>
                <a:t>8 People</a:t>
              </a:r>
              <a:endParaRPr lang="en-US" sz="1200" dirty="0">
                <a:effectLst/>
              </a:endParaRPr>
            </a:p>
          </p:txBody>
        </p:sp>
        <p:sp>
          <p:nvSpPr>
            <p:cNvPr id="25" name="TextBox 24">
              <a:extLst>
                <a:ext uri="{FF2B5EF4-FFF2-40B4-BE49-F238E27FC236}">
                  <a16:creationId xmlns:a16="http://schemas.microsoft.com/office/drawing/2014/main" id="{9238CE34-9F4B-2BDD-B3E6-8675CB9C6A14}"/>
                </a:ext>
              </a:extLst>
            </p:cNvPr>
            <p:cNvSpPr txBox="1"/>
            <p:nvPr/>
          </p:nvSpPr>
          <p:spPr>
            <a:xfrm>
              <a:off x="5137884" y="2643753"/>
              <a:ext cx="1413934" cy="475527"/>
            </a:xfrm>
            <a:prstGeom prst="rect">
              <a:avLst/>
            </a:prstGeom>
            <a:noFill/>
          </p:spPr>
          <p:txBody>
            <a:bodyPr wrap="square" rtlCol="0">
              <a:spAutoFit/>
            </a:bodyPr>
            <a:lstStyle/>
            <a:p>
              <a:r>
                <a:rPr lang="en-US" sz="1200" b="1" dirty="0"/>
                <a:t>Min. Age:</a:t>
              </a:r>
              <a:endParaRPr lang="en-US" sz="1200" dirty="0"/>
            </a:p>
            <a:p>
              <a:r>
                <a:rPr lang="en-US" sz="1200" b="1" dirty="0"/>
                <a:t>12</a:t>
              </a:r>
              <a:endParaRPr lang="en-US" sz="1200" dirty="0"/>
            </a:p>
          </p:txBody>
        </p:sp>
        <p:sp>
          <p:nvSpPr>
            <p:cNvPr id="26" name="TextBox 25">
              <a:extLst>
                <a:ext uri="{FF2B5EF4-FFF2-40B4-BE49-F238E27FC236}">
                  <a16:creationId xmlns:a16="http://schemas.microsoft.com/office/drawing/2014/main" id="{A55E7A1E-B083-F403-76FF-57E57442258C}"/>
                </a:ext>
              </a:extLst>
            </p:cNvPr>
            <p:cNvSpPr txBox="1"/>
            <p:nvPr/>
          </p:nvSpPr>
          <p:spPr>
            <a:xfrm>
              <a:off x="6530995" y="2643753"/>
              <a:ext cx="1413934" cy="475527"/>
            </a:xfrm>
            <a:prstGeom prst="rect">
              <a:avLst/>
            </a:prstGeom>
            <a:noFill/>
          </p:spPr>
          <p:txBody>
            <a:bodyPr wrap="square" lIns="91440" tIns="45720" rIns="91440" bIns="45720" rtlCol="0" anchor="t">
              <a:spAutoFit/>
            </a:bodyPr>
            <a:lstStyle/>
            <a:p>
              <a:r>
                <a:rPr lang="en-US" sz="1200" b="1" dirty="0"/>
                <a:t>Total Crew Fee:</a:t>
              </a:r>
              <a:endParaRPr lang="en-US" sz="1200" dirty="0"/>
            </a:p>
            <a:p>
              <a:r>
                <a:rPr lang="en-US" sz="1200" b="1" dirty="0"/>
                <a:t>$11,160</a:t>
              </a:r>
              <a:endParaRPr lang="en-US" sz="1200" dirty="0"/>
            </a:p>
          </p:txBody>
        </p:sp>
        <p:pic>
          <p:nvPicPr>
            <p:cNvPr id="27" name="Picture 26">
              <a:extLst>
                <a:ext uri="{FF2B5EF4-FFF2-40B4-BE49-F238E27FC236}">
                  <a16:creationId xmlns:a16="http://schemas.microsoft.com/office/drawing/2014/main" id="{325828F2-CC08-8B04-BFC0-8AA05B9AA42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606116" y="2545246"/>
              <a:ext cx="654293" cy="679737"/>
            </a:xfrm>
            <a:prstGeom prst="rect">
              <a:avLst/>
            </a:prstGeom>
          </p:spPr>
        </p:pic>
      </p:grpSp>
      <p:grpSp>
        <p:nvGrpSpPr>
          <p:cNvPr id="11" name="Group 10">
            <a:extLst>
              <a:ext uri="{FF2B5EF4-FFF2-40B4-BE49-F238E27FC236}">
                <a16:creationId xmlns:a16="http://schemas.microsoft.com/office/drawing/2014/main" id="{26EAE990-9208-E97C-4361-5C83749B25A7}"/>
              </a:ext>
            </a:extLst>
          </p:cNvPr>
          <p:cNvGrpSpPr/>
          <p:nvPr/>
        </p:nvGrpSpPr>
        <p:grpSpPr>
          <a:xfrm>
            <a:off x="4024364" y="4175514"/>
            <a:ext cx="7216036" cy="693805"/>
            <a:chOff x="3990544" y="4887831"/>
            <a:chExt cx="7216036" cy="693805"/>
          </a:xfrm>
        </p:grpSpPr>
        <p:grpSp>
          <p:nvGrpSpPr>
            <p:cNvPr id="3" name="Group 2">
              <a:extLst>
                <a:ext uri="{FF2B5EF4-FFF2-40B4-BE49-F238E27FC236}">
                  <a16:creationId xmlns:a16="http://schemas.microsoft.com/office/drawing/2014/main" id="{D8F9E3C4-7823-D71F-80A2-4671F9AFE247}"/>
                </a:ext>
              </a:extLst>
            </p:cNvPr>
            <p:cNvGrpSpPr/>
            <p:nvPr/>
          </p:nvGrpSpPr>
          <p:grpSpPr>
            <a:xfrm>
              <a:off x="3990544" y="4887831"/>
              <a:ext cx="7216036" cy="693805"/>
              <a:chOff x="4110124" y="4128715"/>
              <a:chExt cx="7216036" cy="693805"/>
            </a:xfrm>
          </p:grpSpPr>
          <p:sp>
            <p:nvSpPr>
              <p:cNvPr id="51" name="Rectangle: Rounded Corners 50">
                <a:extLst>
                  <a:ext uri="{FF2B5EF4-FFF2-40B4-BE49-F238E27FC236}">
                    <a16:creationId xmlns:a16="http://schemas.microsoft.com/office/drawing/2014/main" id="{EC13418A-972D-ACA8-E6F4-72E930646137}"/>
                  </a:ext>
                </a:extLst>
              </p:cNvPr>
              <p:cNvSpPr/>
              <p:nvPr/>
            </p:nvSpPr>
            <p:spPr>
              <a:xfrm>
                <a:off x="4110124" y="4128715"/>
                <a:ext cx="7133077" cy="679737"/>
              </a:xfrm>
              <a:prstGeom prst="roundRect">
                <a:avLst/>
              </a:prstGeom>
              <a:solidFill>
                <a:srgbClr val="F2F2F2"/>
              </a:solidFill>
              <a:ln w="38100">
                <a:solidFill>
                  <a:srgbClr val="067F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grpSp>
            <p:nvGrpSpPr>
              <p:cNvPr id="2" name="Group 1">
                <a:extLst>
                  <a:ext uri="{FF2B5EF4-FFF2-40B4-BE49-F238E27FC236}">
                    <a16:creationId xmlns:a16="http://schemas.microsoft.com/office/drawing/2014/main" id="{197E14F6-ED92-38F2-BE4D-4B61558A3A41}"/>
                  </a:ext>
                </a:extLst>
              </p:cNvPr>
              <p:cNvGrpSpPr/>
              <p:nvPr/>
            </p:nvGrpSpPr>
            <p:grpSpPr>
              <a:xfrm>
                <a:off x="4114982" y="4142783"/>
                <a:ext cx="7211178" cy="679737"/>
                <a:chOff x="4114982" y="4142783"/>
                <a:chExt cx="7211178" cy="679737"/>
              </a:xfrm>
            </p:grpSpPr>
            <p:pic>
              <p:nvPicPr>
                <p:cNvPr id="53" name="Picture 52">
                  <a:extLst>
                    <a:ext uri="{FF2B5EF4-FFF2-40B4-BE49-F238E27FC236}">
                      <a16:creationId xmlns:a16="http://schemas.microsoft.com/office/drawing/2014/main" id="{A522E21C-ABCE-0BAA-6E58-18FF6C89D128}"/>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7976753" y="4171564"/>
                  <a:ext cx="571806" cy="594041"/>
                </a:xfrm>
                <a:prstGeom prst="rect">
                  <a:avLst/>
                </a:prstGeom>
              </p:spPr>
            </p:pic>
            <p:pic>
              <p:nvPicPr>
                <p:cNvPr id="54" name="Picture 53">
                  <a:extLst>
                    <a:ext uri="{FF2B5EF4-FFF2-40B4-BE49-F238E27FC236}">
                      <a16:creationId xmlns:a16="http://schemas.microsoft.com/office/drawing/2014/main" id="{CFDB424E-4AE4-43A2-5263-EC53E75C1957}"/>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114982" y="4187417"/>
                  <a:ext cx="561446" cy="583279"/>
                </a:xfrm>
                <a:prstGeom prst="rect">
                  <a:avLst/>
                </a:prstGeom>
              </p:spPr>
            </p:pic>
            <p:sp>
              <p:nvSpPr>
                <p:cNvPr id="55" name="TextBox 54">
                  <a:extLst>
                    <a:ext uri="{FF2B5EF4-FFF2-40B4-BE49-F238E27FC236}">
                      <a16:creationId xmlns:a16="http://schemas.microsoft.com/office/drawing/2014/main" id="{4655A873-B23C-3FDB-131A-AF2E249B806F}"/>
                    </a:ext>
                  </a:extLst>
                </p:cNvPr>
                <p:cNvSpPr txBox="1"/>
                <p:nvPr/>
              </p:nvSpPr>
              <p:spPr>
                <a:xfrm>
                  <a:off x="4652572" y="4241291"/>
                  <a:ext cx="1413934" cy="475527"/>
                </a:xfrm>
                <a:prstGeom prst="rect">
                  <a:avLst/>
                </a:prstGeom>
                <a:noFill/>
              </p:spPr>
              <p:txBody>
                <a:bodyPr wrap="square" lIns="91440" tIns="45720" rIns="91440" bIns="45720" rtlCol="0" anchor="t">
                  <a:spAutoFit/>
                </a:bodyPr>
                <a:lstStyle/>
                <a:p>
                  <a:r>
                    <a:rPr lang="en-US" sz="1200" b="1" dirty="0"/>
                    <a:t>Duration:</a:t>
                  </a:r>
                </a:p>
                <a:p>
                  <a:r>
                    <a:rPr lang="en-US" sz="1200" b="1" dirty="0"/>
                    <a:t>7 Days- 6 Nights</a:t>
                  </a:r>
                  <a:endParaRPr lang="en-US" sz="1200" dirty="0"/>
                </a:p>
              </p:txBody>
            </p:sp>
            <p:sp>
              <p:nvSpPr>
                <p:cNvPr id="56" name="TextBox 55">
                  <a:extLst>
                    <a:ext uri="{FF2B5EF4-FFF2-40B4-BE49-F238E27FC236}">
                      <a16:creationId xmlns:a16="http://schemas.microsoft.com/office/drawing/2014/main" id="{B43E4A3C-DDD5-68DD-CA3E-974BA87BCB7B}"/>
                    </a:ext>
                  </a:extLst>
                </p:cNvPr>
                <p:cNvSpPr txBox="1"/>
                <p:nvPr/>
              </p:nvSpPr>
              <p:spPr>
                <a:xfrm>
                  <a:off x="6604096" y="4230821"/>
                  <a:ext cx="1413934" cy="475527"/>
                </a:xfrm>
                <a:prstGeom prst="rect">
                  <a:avLst/>
                </a:prstGeom>
                <a:noFill/>
              </p:spPr>
              <p:txBody>
                <a:bodyPr wrap="square" lIns="91440" tIns="45720" rIns="91440" bIns="45720" rtlCol="0" anchor="t">
                  <a:spAutoFit/>
                </a:bodyPr>
                <a:lstStyle/>
                <a:p>
                  <a:pPr algn="l" rtl="0">
                    <a:buNone/>
                  </a:pPr>
                  <a:r>
                    <a:rPr lang="en-US" sz="1200" b="1" i="0">
                      <a:solidFill>
                        <a:srgbClr val="000000"/>
                      </a:solidFill>
                      <a:effectLst/>
                    </a:rPr>
                    <a:t>MAX Crew Size:</a:t>
                  </a:r>
                  <a:endParaRPr lang="en-US" sz="1200">
                    <a:effectLst/>
                  </a:endParaRPr>
                </a:p>
                <a:p>
                  <a:r>
                    <a:rPr lang="en-US" sz="1200" b="1">
                      <a:solidFill>
                        <a:srgbClr val="000000"/>
                      </a:solidFill>
                    </a:rPr>
                    <a:t>8 People</a:t>
                  </a:r>
                  <a:endParaRPr lang="en-US" sz="1200" dirty="0">
                    <a:effectLst/>
                  </a:endParaRPr>
                </a:p>
              </p:txBody>
            </p:sp>
            <p:sp>
              <p:nvSpPr>
                <p:cNvPr id="57" name="TextBox 56">
                  <a:extLst>
                    <a:ext uri="{FF2B5EF4-FFF2-40B4-BE49-F238E27FC236}">
                      <a16:creationId xmlns:a16="http://schemas.microsoft.com/office/drawing/2014/main" id="{C63D064E-D677-3018-D553-1B2AF2ACDDC1}"/>
                    </a:ext>
                  </a:extLst>
                </p:cNvPr>
                <p:cNvSpPr txBox="1"/>
                <p:nvPr/>
              </p:nvSpPr>
              <p:spPr>
                <a:xfrm>
                  <a:off x="8519115" y="4241290"/>
                  <a:ext cx="1413934" cy="475527"/>
                </a:xfrm>
                <a:prstGeom prst="rect">
                  <a:avLst/>
                </a:prstGeom>
                <a:noFill/>
              </p:spPr>
              <p:txBody>
                <a:bodyPr wrap="square" rtlCol="0">
                  <a:spAutoFit/>
                </a:bodyPr>
                <a:lstStyle/>
                <a:p>
                  <a:r>
                    <a:rPr lang="en-US" sz="1200" b="1" dirty="0"/>
                    <a:t>Min. Age:</a:t>
                  </a:r>
                  <a:endParaRPr lang="en-US" sz="1200" dirty="0"/>
                </a:p>
                <a:p>
                  <a:r>
                    <a:rPr lang="en-US" sz="1200" b="1" dirty="0"/>
                    <a:t>13</a:t>
                  </a:r>
                  <a:endParaRPr lang="en-US" sz="1200" dirty="0"/>
                </a:p>
              </p:txBody>
            </p:sp>
            <p:sp>
              <p:nvSpPr>
                <p:cNvPr id="58" name="TextBox 57">
                  <a:extLst>
                    <a:ext uri="{FF2B5EF4-FFF2-40B4-BE49-F238E27FC236}">
                      <a16:creationId xmlns:a16="http://schemas.microsoft.com/office/drawing/2014/main" id="{08914DD7-F18D-E53B-56B9-C08B6C2CF5B9}"/>
                    </a:ext>
                  </a:extLst>
                </p:cNvPr>
                <p:cNvSpPr txBox="1"/>
                <p:nvPr/>
              </p:nvSpPr>
              <p:spPr>
                <a:xfrm>
                  <a:off x="9912226" y="4241290"/>
                  <a:ext cx="1413934" cy="475527"/>
                </a:xfrm>
                <a:prstGeom prst="rect">
                  <a:avLst/>
                </a:prstGeom>
                <a:noFill/>
              </p:spPr>
              <p:txBody>
                <a:bodyPr wrap="square" lIns="91440" tIns="45720" rIns="91440" bIns="45720" rtlCol="0" anchor="t">
                  <a:spAutoFit/>
                </a:bodyPr>
                <a:lstStyle/>
                <a:p>
                  <a:r>
                    <a:rPr lang="en-US" sz="1200" b="1" dirty="0"/>
                    <a:t>Total Crew Fee:</a:t>
                  </a:r>
                  <a:endParaRPr lang="en-US" sz="1200" dirty="0"/>
                </a:p>
                <a:p>
                  <a:r>
                    <a:rPr lang="en-US" sz="1200" b="1" dirty="0"/>
                    <a:t>$11,160</a:t>
                  </a:r>
                  <a:endParaRPr lang="en-US" sz="1200" dirty="0"/>
                </a:p>
              </p:txBody>
            </p:sp>
            <p:pic>
              <p:nvPicPr>
                <p:cNvPr id="59" name="Picture 58">
                  <a:extLst>
                    <a:ext uri="{FF2B5EF4-FFF2-40B4-BE49-F238E27FC236}">
                      <a16:creationId xmlns:a16="http://schemas.microsoft.com/office/drawing/2014/main" id="{3C6F9A1F-51C7-4F4B-E9F1-D0B16DB93FD1}"/>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87347" y="4142783"/>
                  <a:ext cx="654293" cy="679737"/>
                </a:xfrm>
                <a:prstGeom prst="rect">
                  <a:avLst/>
                </a:prstGeom>
              </p:spPr>
            </p:pic>
          </p:grpSp>
        </p:grpSp>
        <p:pic>
          <p:nvPicPr>
            <p:cNvPr id="52" name="Picture 51">
              <a:extLst>
                <a:ext uri="{FF2B5EF4-FFF2-40B4-BE49-F238E27FC236}">
                  <a16:creationId xmlns:a16="http://schemas.microsoft.com/office/drawing/2014/main" id="{9A243327-5686-F723-3B11-1D3A32C4B02F}"/>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9221225" y="4898938"/>
              <a:ext cx="651444" cy="676776"/>
            </a:xfrm>
            <a:prstGeom prst="rect">
              <a:avLst/>
            </a:prstGeom>
          </p:spPr>
        </p:pic>
      </p:grpSp>
    </p:spTree>
    <p:extLst>
      <p:ext uri="{BB962C8B-B14F-4D97-AF65-F5344CB8AC3E}">
        <p14:creationId xmlns:p14="http://schemas.microsoft.com/office/powerpoint/2010/main" val="1588842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A6F72-9B71-F83F-8065-DEFADADA8FD8}"/>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2BAF1D0B-5C53-42E2-3CCA-2F4968EF888D}"/>
              </a:ext>
            </a:extLst>
          </p:cNvPr>
          <p:cNvSpPr>
            <a:spLocks noGrp="1"/>
          </p:cNvSpPr>
          <p:nvPr>
            <p:ph type="title"/>
          </p:nvPr>
        </p:nvSpPr>
        <p:spPr/>
        <p:txBody>
          <a:bodyPr/>
          <a:lstStyle/>
          <a:p>
            <a:r>
              <a:rPr lang="en-US" dirty="0"/>
              <a:t>Crew Life Cycle</a:t>
            </a:r>
            <a:endParaRPr lang="en-GB" dirty="0"/>
          </a:p>
        </p:txBody>
      </p:sp>
      <p:pic>
        <p:nvPicPr>
          <p:cNvPr id="5" name="Picture 4">
            <a:extLst>
              <a:ext uri="{FF2B5EF4-FFF2-40B4-BE49-F238E27FC236}">
                <a16:creationId xmlns:a16="http://schemas.microsoft.com/office/drawing/2014/main" id="{E5BFFDCB-C3A9-EB90-FC65-039AD2262411}"/>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7433018" y="1219200"/>
            <a:ext cx="3665923" cy="2448560"/>
          </a:xfrm>
          <a:prstGeom prst="rect">
            <a:avLst/>
          </a:prstGeom>
        </p:spPr>
      </p:pic>
      <p:sp>
        <p:nvSpPr>
          <p:cNvPr id="22" name="Content Placeholder 12">
            <a:extLst>
              <a:ext uri="{FF2B5EF4-FFF2-40B4-BE49-F238E27FC236}">
                <a16:creationId xmlns:a16="http://schemas.microsoft.com/office/drawing/2014/main" id="{32199ED3-7D6A-0B24-6CC1-C53D6FC51275}"/>
              </a:ext>
            </a:extLst>
          </p:cNvPr>
          <p:cNvSpPr txBox="1">
            <a:spLocks/>
          </p:cNvSpPr>
          <p:nvPr/>
        </p:nvSpPr>
        <p:spPr>
          <a:xfrm>
            <a:off x="446314" y="1219200"/>
            <a:ext cx="6411686" cy="4970463"/>
          </a:xfrm>
          <a:prstGeom prst="rect">
            <a:avLst/>
          </a:prstGeom>
          <a:solidFill>
            <a:schemeClr val="accent2">
              <a:lumMod val="75000"/>
            </a:schemeClr>
          </a:solid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a:solidFill>
                <a:schemeClr val="bg2"/>
              </a:solidFill>
            </a:endParaRPr>
          </a:p>
          <a:p>
            <a:pPr marL="0" indent="0">
              <a:buFont typeface="Arial" panose="020B0604020202020204" pitchFamily="34" charset="0"/>
              <a:buNone/>
            </a:pPr>
            <a:endParaRPr lang="en-US" sz="2400" b="1">
              <a:solidFill>
                <a:schemeClr val="bg2"/>
              </a:solidFill>
            </a:endParaRPr>
          </a:p>
          <a:p>
            <a:endParaRPr lang="en-US"/>
          </a:p>
          <a:p>
            <a:endParaRPr lang="en-US"/>
          </a:p>
        </p:txBody>
      </p:sp>
      <p:pic>
        <p:nvPicPr>
          <p:cNvPr id="28" name="Picture 27">
            <a:extLst>
              <a:ext uri="{FF2B5EF4-FFF2-40B4-BE49-F238E27FC236}">
                <a16:creationId xmlns:a16="http://schemas.microsoft.com/office/drawing/2014/main" id="{E8FB5A48-9712-CD03-9691-AA6A749623FE}"/>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433200" y="3742199"/>
            <a:ext cx="3669201" cy="2446134"/>
          </a:xfrm>
          <a:prstGeom prst="rect">
            <a:avLst/>
          </a:prstGeom>
        </p:spPr>
      </p:pic>
      <p:sp>
        <p:nvSpPr>
          <p:cNvPr id="2" name="TextBox 1">
            <a:extLst>
              <a:ext uri="{FF2B5EF4-FFF2-40B4-BE49-F238E27FC236}">
                <a16:creationId xmlns:a16="http://schemas.microsoft.com/office/drawing/2014/main" id="{05079C08-1224-A117-9BAA-56003E05D02D}"/>
              </a:ext>
            </a:extLst>
          </p:cNvPr>
          <p:cNvSpPr txBox="1"/>
          <p:nvPr/>
        </p:nvSpPr>
        <p:spPr>
          <a:xfrm>
            <a:off x="762000" y="1411941"/>
            <a:ext cx="5524500"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b="1" dirty="0">
                <a:solidFill>
                  <a:schemeClr val="bg1"/>
                </a:solidFill>
              </a:rPr>
              <a:t>Register your unit</a:t>
            </a:r>
          </a:p>
          <a:p>
            <a:pPr marL="742950" lvl="1" indent="-285750">
              <a:buFont typeface="Courier New"/>
              <a:buChar char="o"/>
            </a:pPr>
            <a:r>
              <a:rPr lang="en-US" dirty="0">
                <a:solidFill>
                  <a:schemeClr val="bg1"/>
                </a:solidFill>
              </a:rPr>
              <a:t>Save your confirmation email</a:t>
            </a:r>
          </a:p>
          <a:p>
            <a:pPr marL="285750" indent="-285750">
              <a:buFont typeface="Arial"/>
              <a:buChar char="•"/>
            </a:pPr>
            <a:r>
              <a:rPr lang="en-US" b="1" dirty="0">
                <a:solidFill>
                  <a:schemeClr val="bg1"/>
                </a:solidFill>
              </a:rPr>
              <a:t>Consider a training plan</a:t>
            </a:r>
            <a:r>
              <a:rPr lang="en-US" dirty="0">
                <a:solidFill>
                  <a:schemeClr val="bg1"/>
                </a:solidFill>
              </a:rPr>
              <a:t> in concert with your participants' physicians</a:t>
            </a:r>
          </a:p>
          <a:p>
            <a:pPr marL="285750" indent="-285750">
              <a:buFont typeface="Arial"/>
              <a:buChar char="•"/>
            </a:pPr>
            <a:r>
              <a:rPr lang="en-US" b="1" dirty="0">
                <a:solidFill>
                  <a:schemeClr val="bg1"/>
                </a:solidFill>
              </a:rPr>
              <a:t>Payment</a:t>
            </a:r>
            <a:r>
              <a:rPr lang="en-US" dirty="0">
                <a:solidFill>
                  <a:schemeClr val="bg1"/>
                </a:solidFill>
              </a:rPr>
              <a:t> – next is due within 30 days or must be paid in full 90 days prior to arrival, whichever date comes first.</a:t>
            </a:r>
          </a:p>
          <a:p>
            <a:pPr marL="285750" indent="-285750">
              <a:buFont typeface="Arial"/>
              <a:buChar char="•"/>
            </a:pPr>
            <a:r>
              <a:rPr lang="en-US" b="1" dirty="0">
                <a:solidFill>
                  <a:schemeClr val="bg1"/>
                </a:solidFill>
              </a:rPr>
              <a:t>Share the updated participant guide</a:t>
            </a:r>
            <a:r>
              <a:rPr lang="en-US" dirty="0">
                <a:solidFill>
                  <a:schemeClr val="bg1"/>
                </a:solidFill>
              </a:rPr>
              <a:t> with all of your crew members and parent/guardians</a:t>
            </a:r>
          </a:p>
          <a:p>
            <a:pPr marL="285750" indent="-285750">
              <a:buFont typeface="Arial"/>
              <a:buChar char="•"/>
            </a:pPr>
            <a:r>
              <a:rPr lang="en-US" b="1" dirty="0">
                <a:solidFill>
                  <a:schemeClr val="bg1"/>
                </a:solidFill>
              </a:rPr>
              <a:t>Research and book travel</a:t>
            </a:r>
            <a:r>
              <a:rPr lang="en-US" dirty="0">
                <a:solidFill>
                  <a:schemeClr val="bg1"/>
                </a:solidFill>
              </a:rPr>
              <a:t>, or other South Florida side-trips</a:t>
            </a:r>
          </a:p>
          <a:p>
            <a:pPr marL="285750" indent="-285750">
              <a:buFont typeface="Arial"/>
              <a:buChar char="•"/>
            </a:pPr>
            <a:r>
              <a:rPr lang="en-US" b="1" dirty="0">
                <a:solidFill>
                  <a:schemeClr val="bg1"/>
                </a:solidFill>
              </a:rPr>
              <a:t>Submit your crew roster</a:t>
            </a:r>
            <a:r>
              <a:rPr lang="en-US" dirty="0">
                <a:solidFill>
                  <a:schemeClr val="bg1"/>
                </a:solidFill>
              </a:rPr>
              <a:t> 90 days prior to arrival</a:t>
            </a:r>
          </a:p>
          <a:p>
            <a:pPr marL="285750" indent="-285750">
              <a:buFont typeface="Arial"/>
              <a:buChar char="•"/>
            </a:pPr>
            <a:r>
              <a:rPr lang="en-US" b="1" dirty="0">
                <a:solidFill>
                  <a:schemeClr val="bg1"/>
                </a:solidFill>
              </a:rPr>
              <a:t>Review</a:t>
            </a:r>
            <a:r>
              <a:rPr lang="en-US" dirty="0">
                <a:solidFill>
                  <a:schemeClr val="bg1"/>
                </a:solidFill>
              </a:rPr>
              <a:t> to ensure your crew's paperwork is in order 60-90 days prior to arrival</a:t>
            </a:r>
          </a:p>
          <a:p>
            <a:pPr marL="285750" indent="-285750">
              <a:buFont typeface="Arial"/>
              <a:buChar char="•"/>
            </a:pPr>
            <a:r>
              <a:rPr lang="en-US" b="1" dirty="0">
                <a:solidFill>
                  <a:schemeClr val="bg1"/>
                </a:solidFill>
              </a:rPr>
              <a:t>Arrive to Sea Base</a:t>
            </a:r>
            <a:r>
              <a:rPr lang="en-US" dirty="0">
                <a:solidFill>
                  <a:schemeClr val="bg1"/>
                </a:solidFill>
              </a:rPr>
              <a:t> for the Adventure of a Lifetime!</a:t>
            </a:r>
          </a:p>
          <a:p>
            <a:pPr marL="285750" indent="-285750">
              <a:buFont typeface="Arial"/>
              <a:buChar char="•"/>
            </a:pPr>
            <a:endParaRPr lang="en-US" dirty="0"/>
          </a:p>
        </p:txBody>
      </p:sp>
    </p:spTree>
    <p:extLst>
      <p:ext uri="{BB962C8B-B14F-4D97-AF65-F5344CB8AC3E}">
        <p14:creationId xmlns:p14="http://schemas.microsoft.com/office/powerpoint/2010/main" val="16762146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9074F-58EF-FD69-4D67-9BB48177DA84}"/>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D56F1B05-6FDA-07C3-BA34-B1A75CE9FC5A}"/>
              </a:ext>
            </a:extLst>
          </p:cNvPr>
          <p:cNvSpPr>
            <a:spLocks noGrp="1"/>
          </p:cNvSpPr>
          <p:nvPr>
            <p:ph type="title"/>
          </p:nvPr>
        </p:nvSpPr>
        <p:spPr>
          <a:xfrm>
            <a:off x="446314" y="500215"/>
            <a:ext cx="11174186" cy="590931"/>
          </a:xfrm>
        </p:spPr>
        <p:txBody>
          <a:bodyPr/>
          <a:lstStyle/>
          <a:p>
            <a:r>
              <a:rPr lang="en-US"/>
              <a:t>Pre/Post Adventures</a:t>
            </a:r>
            <a:endParaRPr lang="en-GB"/>
          </a:p>
        </p:txBody>
      </p:sp>
      <p:sp>
        <p:nvSpPr>
          <p:cNvPr id="21" name="Content Placeholder 12">
            <a:extLst>
              <a:ext uri="{FF2B5EF4-FFF2-40B4-BE49-F238E27FC236}">
                <a16:creationId xmlns:a16="http://schemas.microsoft.com/office/drawing/2014/main" id="{C2DFB2E2-7156-E537-49EF-1801A8D4B97A}"/>
              </a:ext>
            </a:extLst>
          </p:cNvPr>
          <p:cNvSpPr txBox="1">
            <a:spLocks/>
          </p:cNvSpPr>
          <p:nvPr/>
        </p:nvSpPr>
        <p:spPr>
          <a:xfrm>
            <a:off x="446314" y="1340445"/>
            <a:ext cx="6411686" cy="4846694"/>
          </a:xfrm>
          <a:prstGeom prst="rect">
            <a:avLst/>
          </a:prstGeom>
          <a:solidFill>
            <a:schemeClr val="accent2">
              <a:lumMod val="75000"/>
            </a:schemeClr>
          </a:solid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400" b="1">
              <a:solidFill>
                <a:schemeClr val="bg2"/>
              </a:solidFill>
            </a:endParaRPr>
          </a:p>
          <a:p>
            <a:pPr marL="0" indent="0">
              <a:buNone/>
            </a:pPr>
            <a:r>
              <a:rPr lang="en-US" sz="2400" b="1">
                <a:solidFill>
                  <a:schemeClr val="bg2"/>
                </a:solidFill>
              </a:rPr>
              <a:t>Extend your stay at CJS!</a:t>
            </a:r>
          </a:p>
          <a:p>
            <a:r>
              <a:rPr lang="en-US" sz="2000" b="1">
                <a:solidFill>
                  <a:schemeClr val="bg2"/>
                </a:solidFill>
              </a:rPr>
              <a:t>CJS is the home for pre/post adventure options SBASE crews participating in the Keys</a:t>
            </a:r>
          </a:p>
          <a:p>
            <a:pPr lvl="1"/>
            <a:r>
              <a:rPr lang="en-US" sz="1800">
                <a:solidFill>
                  <a:schemeClr val="bg2"/>
                </a:solidFill>
              </a:rPr>
              <a:t>Deluxe and Rustic tent options</a:t>
            </a:r>
          </a:p>
          <a:p>
            <a:r>
              <a:rPr lang="en-US" sz="2000" b="1">
                <a:solidFill>
                  <a:schemeClr val="bg2"/>
                </a:solidFill>
              </a:rPr>
              <a:t>Premium Options in MIA &amp; FLL</a:t>
            </a:r>
          </a:p>
          <a:p>
            <a:pPr lvl="1"/>
            <a:r>
              <a:rPr lang="en-US" sz="1800">
                <a:solidFill>
                  <a:schemeClr val="bg2"/>
                </a:solidFill>
              </a:rPr>
              <a:t>Local partnerships with hotels in South Florida</a:t>
            </a:r>
          </a:p>
          <a:p>
            <a:r>
              <a:rPr lang="en-US" sz="2200" b="1">
                <a:solidFill>
                  <a:schemeClr val="bg2"/>
                </a:solidFill>
              </a:rPr>
              <a:t>Transportation to and from</a:t>
            </a:r>
          </a:p>
          <a:p>
            <a:pPr lvl="1"/>
            <a:r>
              <a:rPr lang="en-US" sz="1800">
                <a:solidFill>
                  <a:schemeClr val="bg2"/>
                </a:solidFill>
              </a:rPr>
              <a:t>Need a ride? We will help you get to and from the airport and to our locations in the Keys</a:t>
            </a:r>
          </a:p>
          <a:p>
            <a:pPr marL="457200" lvl="1" indent="0">
              <a:buNone/>
            </a:pPr>
            <a:endParaRPr lang="en-US" sz="1800">
              <a:solidFill>
                <a:schemeClr val="bg2"/>
              </a:solidFill>
            </a:endParaRPr>
          </a:p>
          <a:p>
            <a:pPr marL="457200" lvl="1" indent="0">
              <a:buNone/>
            </a:pPr>
            <a:endParaRPr lang="en-US" sz="2000">
              <a:solidFill>
                <a:schemeClr val="bg2"/>
              </a:solidFill>
            </a:endParaRPr>
          </a:p>
          <a:p>
            <a:pPr marL="457200" lvl="1" indent="0">
              <a:buNone/>
            </a:pPr>
            <a:endParaRPr lang="en-US" sz="2000">
              <a:solidFill>
                <a:schemeClr val="bg2"/>
              </a:solidFill>
            </a:endParaRPr>
          </a:p>
          <a:p>
            <a:pPr marL="457200" lvl="1" indent="0">
              <a:buNone/>
            </a:pPr>
            <a:endParaRPr lang="en-US" sz="2000" b="1">
              <a:solidFill>
                <a:schemeClr val="bg2"/>
              </a:solidFill>
            </a:endParaRPr>
          </a:p>
          <a:p>
            <a:endParaRPr lang="en-US"/>
          </a:p>
          <a:p>
            <a:endParaRPr lang="en-US"/>
          </a:p>
        </p:txBody>
      </p:sp>
      <p:pic>
        <p:nvPicPr>
          <p:cNvPr id="22" name="Picture 21">
            <a:extLst>
              <a:ext uri="{FF2B5EF4-FFF2-40B4-BE49-F238E27FC236}">
                <a16:creationId xmlns:a16="http://schemas.microsoft.com/office/drawing/2014/main" id="{DE1B9C52-8784-E51E-1689-40FFC95BDFF8}"/>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7430156" y="1219200"/>
            <a:ext cx="3671647" cy="2448560"/>
          </a:xfrm>
          <a:prstGeom prst="rect">
            <a:avLst/>
          </a:prstGeom>
        </p:spPr>
      </p:pic>
      <p:pic>
        <p:nvPicPr>
          <p:cNvPr id="23" name="Picture 22">
            <a:extLst>
              <a:ext uri="{FF2B5EF4-FFF2-40B4-BE49-F238E27FC236}">
                <a16:creationId xmlns:a16="http://schemas.microsoft.com/office/drawing/2014/main" id="{A4699C16-7486-3794-1BBB-D64BA3F3FE64}"/>
              </a:ext>
            </a:extLst>
          </p:cNvPr>
          <p:cNvPicPr>
            <a:picLocks noChangeAspect="1"/>
          </p:cNvPicPr>
          <p:nvPr/>
        </p:nvPicPr>
        <p:blipFill>
          <a:blip r:embed="rId3"/>
          <a:srcRect/>
          <a:stretch/>
        </p:blipFill>
        <p:spPr>
          <a:xfrm>
            <a:off x="7433200" y="3743394"/>
            <a:ext cx="3669200" cy="2443745"/>
          </a:xfrm>
          <a:prstGeom prst="rect">
            <a:avLst/>
          </a:prstGeom>
        </p:spPr>
      </p:pic>
    </p:spTree>
    <p:extLst>
      <p:ext uri="{BB962C8B-B14F-4D97-AF65-F5344CB8AC3E}">
        <p14:creationId xmlns:p14="http://schemas.microsoft.com/office/powerpoint/2010/main" val="41612668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F9EF2-00F7-BD3B-1FE5-856C634FFAAA}"/>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5508F747-2919-B8C0-3799-510254BC15A1}"/>
              </a:ext>
            </a:extLst>
          </p:cNvPr>
          <p:cNvSpPr>
            <a:spLocks noGrp="1"/>
          </p:cNvSpPr>
          <p:nvPr>
            <p:ph type="title"/>
          </p:nvPr>
        </p:nvSpPr>
        <p:spPr>
          <a:xfrm>
            <a:off x="446314" y="500215"/>
            <a:ext cx="11174186" cy="590931"/>
          </a:xfrm>
        </p:spPr>
        <p:txBody>
          <a:bodyPr/>
          <a:lstStyle/>
          <a:p>
            <a:r>
              <a:rPr lang="en-US" dirty="0"/>
              <a:t>Professional Development Opportunities</a:t>
            </a:r>
            <a:endParaRPr lang="en-GB" dirty="0"/>
          </a:p>
        </p:txBody>
      </p:sp>
      <p:sp>
        <p:nvSpPr>
          <p:cNvPr id="21" name="Content Placeholder 12">
            <a:extLst>
              <a:ext uri="{FF2B5EF4-FFF2-40B4-BE49-F238E27FC236}">
                <a16:creationId xmlns:a16="http://schemas.microsoft.com/office/drawing/2014/main" id="{3BE6E5F6-EABA-8DA7-633F-4400FD759744}"/>
              </a:ext>
            </a:extLst>
          </p:cNvPr>
          <p:cNvSpPr txBox="1">
            <a:spLocks/>
          </p:cNvSpPr>
          <p:nvPr/>
        </p:nvSpPr>
        <p:spPr>
          <a:xfrm>
            <a:off x="446314" y="1340445"/>
            <a:ext cx="6411686" cy="4846694"/>
          </a:xfrm>
          <a:prstGeom prst="rect">
            <a:avLst/>
          </a:prstGeom>
          <a:solidFill>
            <a:schemeClr val="accent2">
              <a:lumMod val="75000"/>
            </a:schemeClr>
          </a:solid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400" b="1" dirty="0">
              <a:solidFill>
                <a:schemeClr val="bg2"/>
              </a:solidFill>
            </a:endParaRPr>
          </a:p>
          <a:p>
            <a:pPr marL="0" indent="0">
              <a:buNone/>
            </a:pPr>
            <a:r>
              <a:rPr lang="en-US" sz="2400" b="1" dirty="0">
                <a:solidFill>
                  <a:schemeClr val="bg2"/>
                </a:solidFill>
              </a:rPr>
              <a:t>Further Expand your Knowledge</a:t>
            </a:r>
          </a:p>
          <a:p>
            <a:r>
              <a:rPr lang="en-US" sz="2000" b="1" dirty="0">
                <a:solidFill>
                  <a:schemeClr val="bg2"/>
                </a:solidFill>
              </a:rPr>
              <a:t>Divemaster Academy  </a:t>
            </a:r>
          </a:p>
          <a:p>
            <a:pPr lvl="1"/>
            <a:r>
              <a:rPr lang="en-US" sz="1600" b="1" dirty="0">
                <a:solidFill>
                  <a:schemeClr val="bg2"/>
                </a:solidFill>
              </a:rPr>
              <a:t>Min. Age 18</a:t>
            </a:r>
          </a:p>
          <a:p>
            <a:pPr lvl="1"/>
            <a:r>
              <a:rPr lang="en-US" sz="1600" b="1" dirty="0">
                <a:solidFill>
                  <a:schemeClr val="bg2"/>
                </a:solidFill>
              </a:rPr>
              <a:t>Min.40 logged dives and Rescue Certification</a:t>
            </a:r>
          </a:p>
          <a:p>
            <a:r>
              <a:rPr lang="en-US" sz="2000" b="1" dirty="0">
                <a:solidFill>
                  <a:schemeClr val="bg2"/>
                </a:solidFill>
              </a:rPr>
              <a:t>PADI Instructor Development Course</a:t>
            </a:r>
          </a:p>
          <a:p>
            <a:pPr lvl="1"/>
            <a:r>
              <a:rPr lang="en-US" sz="1600" b="1" dirty="0">
                <a:solidFill>
                  <a:schemeClr val="bg2"/>
                </a:solidFill>
              </a:rPr>
              <a:t>Min. Age 18</a:t>
            </a:r>
          </a:p>
          <a:p>
            <a:pPr lvl="1"/>
            <a:r>
              <a:rPr lang="en-US" sz="1600" b="1" dirty="0">
                <a:solidFill>
                  <a:schemeClr val="bg2"/>
                </a:solidFill>
              </a:rPr>
              <a:t>Hold a Divemaster Certification</a:t>
            </a:r>
          </a:p>
          <a:p>
            <a:pPr lvl="1"/>
            <a:r>
              <a:rPr lang="en-US" sz="1600" b="1" dirty="0">
                <a:solidFill>
                  <a:schemeClr val="bg2"/>
                </a:solidFill>
              </a:rPr>
              <a:t>Minimum 100 logged dives </a:t>
            </a:r>
          </a:p>
          <a:p>
            <a:r>
              <a:rPr lang="en-US" sz="2000" b="1" dirty="0">
                <a:solidFill>
                  <a:schemeClr val="bg2"/>
                </a:solidFill>
              </a:rPr>
              <a:t>USCG Courses through Sea School</a:t>
            </a:r>
          </a:p>
          <a:p>
            <a:pPr lvl="1"/>
            <a:r>
              <a:rPr lang="en-US" sz="1400" b="1" i="0" dirty="0">
                <a:solidFill>
                  <a:srgbClr val="F2F2F2"/>
                </a:solidFill>
                <a:effectLst/>
                <a:latin typeface="Aptos" panose="020B0004020202020204" pitchFamily="34" charset="0"/>
              </a:rPr>
              <a:t>OUPV (6-Pack)</a:t>
            </a:r>
          </a:p>
          <a:p>
            <a:pPr lvl="1"/>
            <a:r>
              <a:rPr lang="en-US" sz="1400" b="1" i="0" dirty="0">
                <a:solidFill>
                  <a:srgbClr val="F2F2F2"/>
                </a:solidFill>
                <a:effectLst/>
                <a:latin typeface="Aptos" panose="020B0004020202020204" pitchFamily="34" charset="0"/>
              </a:rPr>
              <a:t>Master Upgrade</a:t>
            </a:r>
          </a:p>
          <a:p>
            <a:pPr lvl="1"/>
            <a:r>
              <a:rPr lang="en-US" sz="1400" b="1" i="0" dirty="0">
                <a:solidFill>
                  <a:srgbClr val="F2F2F2"/>
                </a:solidFill>
                <a:effectLst/>
                <a:latin typeface="Aptos" panose="020B0004020202020204" pitchFamily="34" charset="0"/>
              </a:rPr>
              <a:t>FCC Marine Radio Operator</a:t>
            </a:r>
          </a:p>
          <a:p>
            <a:pPr lvl="1"/>
            <a:r>
              <a:rPr lang="en-US" sz="1400" b="1" i="0" dirty="0">
                <a:solidFill>
                  <a:srgbClr val="F2F2F2"/>
                </a:solidFill>
                <a:effectLst/>
                <a:latin typeface="Aptos" panose="020B0004020202020204" pitchFamily="34" charset="0"/>
              </a:rPr>
              <a:t>Assistance Towing Endorsement</a:t>
            </a:r>
          </a:p>
          <a:p>
            <a:pPr marL="457200" lvl="1" indent="0">
              <a:buNone/>
            </a:pPr>
            <a:endParaRPr lang="en-US" sz="1800" dirty="0">
              <a:solidFill>
                <a:srgbClr val="F2F2F2"/>
              </a:solidFill>
            </a:endParaRPr>
          </a:p>
          <a:p>
            <a:pPr marL="457200" lvl="1" indent="0">
              <a:buNone/>
            </a:pPr>
            <a:endParaRPr lang="en-US" sz="2000" dirty="0">
              <a:solidFill>
                <a:schemeClr val="bg2"/>
              </a:solidFill>
            </a:endParaRPr>
          </a:p>
          <a:p>
            <a:pPr marL="457200" lvl="1" indent="0">
              <a:buNone/>
            </a:pPr>
            <a:endParaRPr lang="en-US" sz="2000" dirty="0">
              <a:solidFill>
                <a:schemeClr val="bg2"/>
              </a:solidFill>
            </a:endParaRPr>
          </a:p>
          <a:p>
            <a:pPr marL="457200" lvl="1" indent="0">
              <a:buNone/>
            </a:pPr>
            <a:endParaRPr lang="en-US" sz="2000" b="1" dirty="0">
              <a:solidFill>
                <a:schemeClr val="bg2"/>
              </a:solidFill>
            </a:endParaRPr>
          </a:p>
          <a:p>
            <a:endParaRPr lang="en-US" dirty="0"/>
          </a:p>
          <a:p>
            <a:endParaRPr lang="en-US" dirty="0"/>
          </a:p>
        </p:txBody>
      </p:sp>
      <p:pic>
        <p:nvPicPr>
          <p:cNvPr id="22" name="Picture 21">
            <a:extLst>
              <a:ext uri="{FF2B5EF4-FFF2-40B4-BE49-F238E27FC236}">
                <a16:creationId xmlns:a16="http://schemas.microsoft.com/office/drawing/2014/main" id="{358A3852-4DE6-FA55-A020-440C70E061F7}"/>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7431553" y="1219200"/>
            <a:ext cx="3668852" cy="2448560"/>
          </a:xfrm>
          <a:prstGeom prst="rect">
            <a:avLst/>
          </a:prstGeom>
        </p:spPr>
      </p:pic>
      <p:pic>
        <p:nvPicPr>
          <p:cNvPr id="23" name="Picture 22">
            <a:extLst>
              <a:ext uri="{FF2B5EF4-FFF2-40B4-BE49-F238E27FC236}">
                <a16:creationId xmlns:a16="http://schemas.microsoft.com/office/drawing/2014/main" id="{0C35A59B-B68F-A506-EAA3-84F717E18430}"/>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7434991" y="3743394"/>
            <a:ext cx="3665617" cy="2443745"/>
          </a:xfrm>
          <a:prstGeom prst="rect">
            <a:avLst/>
          </a:prstGeom>
        </p:spPr>
      </p:pic>
    </p:spTree>
    <p:extLst>
      <p:ext uri="{BB962C8B-B14F-4D97-AF65-F5344CB8AC3E}">
        <p14:creationId xmlns:p14="http://schemas.microsoft.com/office/powerpoint/2010/main" val="4027047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15932-EAD2-FF01-FE15-11792AE79F9B}"/>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38F53C83-DA36-9003-C7D1-7A6C9CE33226}"/>
              </a:ext>
            </a:extLst>
          </p:cNvPr>
          <p:cNvSpPr>
            <a:spLocks noGrp="1"/>
          </p:cNvSpPr>
          <p:nvPr>
            <p:ph type="title"/>
          </p:nvPr>
        </p:nvSpPr>
        <p:spPr>
          <a:xfrm>
            <a:off x="446314" y="500215"/>
            <a:ext cx="11174186" cy="590931"/>
          </a:xfrm>
        </p:spPr>
        <p:txBody>
          <a:bodyPr/>
          <a:lstStyle/>
          <a:p>
            <a:r>
              <a:rPr lang="en-US"/>
              <a:t>Family Adventure Camp</a:t>
            </a:r>
            <a:endParaRPr lang="en-GB"/>
          </a:p>
        </p:txBody>
      </p:sp>
      <p:sp>
        <p:nvSpPr>
          <p:cNvPr id="21" name="Content Placeholder 12">
            <a:extLst>
              <a:ext uri="{FF2B5EF4-FFF2-40B4-BE49-F238E27FC236}">
                <a16:creationId xmlns:a16="http://schemas.microsoft.com/office/drawing/2014/main" id="{48870310-1B59-781A-B2FC-853D90DF4AD3}"/>
              </a:ext>
            </a:extLst>
          </p:cNvPr>
          <p:cNvSpPr txBox="1">
            <a:spLocks/>
          </p:cNvSpPr>
          <p:nvPr/>
        </p:nvSpPr>
        <p:spPr>
          <a:xfrm>
            <a:off x="446314" y="1340445"/>
            <a:ext cx="6411686" cy="4846694"/>
          </a:xfrm>
          <a:prstGeom prst="rect">
            <a:avLst/>
          </a:prstGeom>
          <a:solidFill>
            <a:schemeClr val="accent2">
              <a:lumMod val="75000"/>
            </a:schemeClr>
          </a:solid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400" b="1">
              <a:solidFill>
                <a:schemeClr val="bg2"/>
              </a:solidFill>
            </a:endParaRPr>
          </a:p>
          <a:p>
            <a:pPr marL="0" indent="0">
              <a:buNone/>
            </a:pPr>
            <a:r>
              <a:rPr lang="en-US" sz="2400" b="1">
                <a:solidFill>
                  <a:schemeClr val="bg2"/>
                </a:solidFill>
              </a:rPr>
              <a:t>Enjoy the Keys with your whole family!</a:t>
            </a:r>
          </a:p>
          <a:p>
            <a:r>
              <a:rPr lang="en-US" sz="2000" b="1">
                <a:solidFill>
                  <a:schemeClr val="bg2"/>
                </a:solidFill>
              </a:rPr>
              <a:t>Available October – April at CJS</a:t>
            </a:r>
          </a:p>
          <a:p>
            <a:pPr lvl="1"/>
            <a:r>
              <a:rPr lang="en-US" sz="1800">
                <a:solidFill>
                  <a:schemeClr val="bg2"/>
                </a:solidFill>
              </a:rPr>
              <a:t>Deluxe and Rustic tent options</a:t>
            </a:r>
          </a:p>
          <a:p>
            <a:r>
              <a:rPr lang="en-US" sz="2000" b="1">
                <a:solidFill>
                  <a:schemeClr val="bg2"/>
                </a:solidFill>
              </a:rPr>
              <a:t>Perfect for the whole family</a:t>
            </a:r>
          </a:p>
          <a:p>
            <a:pPr lvl="1"/>
            <a:r>
              <a:rPr lang="en-US" sz="1800">
                <a:solidFill>
                  <a:schemeClr val="bg2"/>
                </a:solidFill>
              </a:rPr>
              <a:t>Activities near camp include snorkeling, fishing, sailing, kayaking and more</a:t>
            </a:r>
          </a:p>
          <a:p>
            <a:pPr marL="457200" lvl="1" indent="0">
              <a:buNone/>
            </a:pPr>
            <a:endParaRPr lang="en-US" sz="1800">
              <a:solidFill>
                <a:schemeClr val="bg2"/>
              </a:solidFill>
            </a:endParaRPr>
          </a:p>
          <a:p>
            <a:pPr marL="457200" lvl="1" indent="0">
              <a:buNone/>
            </a:pPr>
            <a:endParaRPr lang="en-US" sz="2000">
              <a:solidFill>
                <a:schemeClr val="bg2"/>
              </a:solidFill>
            </a:endParaRPr>
          </a:p>
          <a:p>
            <a:pPr marL="457200" lvl="1" indent="0">
              <a:buNone/>
            </a:pPr>
            <a:endParaRPr lang="en-US" sz="2000">
              <a:solidFill>
                <a:schemeClr val="bg2"/>
              </a:solidFill>
            </a:endParaRPr>
          </a:p>
          <a:p>
            <a:pPr marL="457200" lvl="1" indent="0">
              <a:buNone/>
            </a:pPr>
            <a:endParaRPr lang="en-US" sz="2000" b="1">
              <a:solidFill>
                <a:schemeClr val="bg2"/>
              </a:solidFill>
            </a:endParaRPr>
          </a:p>
          <a:p>
            <a:endParaRPr lang="en-US"/>
          </a:p>
          <a:p>
            <a:endParaRPr lang="en-US"/>
          </a:p>
        </p:txBody>
      </p:sp>
      <p:pic>
        <p:nvPicPr>
          <p:cNvPr id="22" name="Picture 21">
            <a:extLst>
              <a:ext uri="{FF2B5EF4-FFF2-40B4-BE49-F238E27FC236}">
                <a16:creationId xmlns:a16="http://schemas.microsoft.com/office/drawing/2014/main" id="{BDD4F8DF-8BAE-43A9-087A-24099C521C71}"/>
              </a:ext>
            </a:extLst>
          </p:cNvPr>
          <p:cNvPicPr>
            <a:picLocks noChangeAspect="1"/>
          </p:cNvPicPr>
          <p:nvPr/>
        </p:nvPicPr>
        <p:blipFill>
          <a:blip r:embed="rId2"/>
          <a:srcRect/>
          <a:stretch/>
        </p:blipFill>
        <p:spPr>
          <a:xfrm>
            <a:off x="7430156" y="1220793"/>
            <a:ext cx="3671647" cy="2445374"/>
          </a:xfrm>
          <a:prstGeom prst="rect">
            <a:avLst/>
          </a:prstGeom>
        </p:spPr>
      </p:pic>
      <p:pic>
        <p:nvPicPr>
          <p:cNvPr id="23" name="Picture 22">
            <a:extLst>
              <a:ext uri="{FF2B5EF4-FFF2-40B4-BE49-F238E27FC236}">
                <a16:creationId xmlns:a16="http://schemas.microsoft.com/office/drawing/2014/main" id="{85A97F31-FE7C-E644-CF2A-9E39E4233431}"/>
              </a:ext>
            </a:extLst>
          </p:cNvPr>
          <p:cNvPicPr>
            <a:picLocks noChangeAspect="1"/>
          </p:cNvPicPr>
          <p:nvPr/>
        </p:nvPicPr>
        <p:blipFill>
          <a:blip r:embed="rId3"/>
          <a:srcRect/>
          <a:stretch/>
        </p:blipFill>
        <p:spPr>
          <a:xfrm>
            <a:off x="7433200" y="3743394"/>
            <a:ext cx="3669200" cy="2443745"/>
          </a:xfrm>
          <a:prstGeom prst="rect">
            <a:avLst/>
          </a:prstGeom>
        </p:spPr>
      </p:pic>
      <p:pic>
        <p:nvPicPr>
          <p:cNvPr id="2" name="Picture 1" descr="A blue and green oval sign with white text&#10;&#10;AI-generated content may be incorrect.">
            <a:extLst>
              <a:ext uri="{FF2B5EF4-FFF2-40B4-BE49-F238E27FC236}">
                <a16:creationId xmlns:a16="http://schemas.microsoft.com/office/drawing/2014/main" id="{E8FD60C7-0D6E-841F-BEE8-F6DE51A13647}"/>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2482990" y="4122162"/>
            <a:ext cx="2338333" cy="1686208"/>
          </a:xfrm>
          <a:prstGeom prst="rect">
            <a:avLst/>
          </a:prstGeom>
        </p:spPr>
      </p:pic>
    </p:spTree>
    <p:extLst>
      <p:ext uri="{BB962C8B-B14F-4D97-AF65-F5344CB8AC3E}">
        <p14:creationId xmlns:p14="http://schemas.microsoft.com/office/powerpoint/2010/main" val="31926011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60932-ABE2-0E04-23D6-B5FDD347A865}"/>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64CDEED8-4A9B-28F4-A972-C66375775856}"/>
              </a:ext>
            </a:extLst>
          </p:cNvPr>
          <p:cNvSpPr>
            <a:spLocks noGrp="1"/>
          </p:cNvSpPr>
          <p:nvPr>
            <p:ph type="title"/>
          </p:nvPr>
        </p:nvSpPr>
        <p:spPr>
          <a:xfrm>
            <a:off x="446314" y="500215"/>
            <a:ext cx="11174186" cy="590931"/>
          </a:xfrm>
        </p:spPr>
        <p:txBody>
          <a:bodyPr/>
          <a:lstStyle/>
          <a:p>
            <a:r>
              <a:rPr lang="en-US"/>
              <a:t>EXPLORE MORE!</a:t>
            </a:r>
            <a:endParaRPr lang="en-GB"/>
          </a:p>
        </p:txBody>
      </p:sp>
      <p:sp>
        <p:nvSpPr>
          <p:cNvPr id="21" name="Content Placeholder 12">
            <a:extLst>
              <a:ext uri="{FF2B5EF4-FFF2-40B4-BE49-F238E27FC236}">
                <a16:creationId xmlns:a16="http://schemas.microsoft.com/office/drawing/2014/main" id="{CC0A9BCC-8C1D-94C3-D24A-9FE4C974AD51}"/>
              </a:ext>
            </a:extLst>
          </p:cNvPr>
          <p:cNvSpPr txBox="1">
            <a:spLocks/>
          </p:cNvSpPr>
          <p:nvPr/>
        </p:nvSpPr>
        <p:spPr>
          <a:xfrm>
            <a:off x="115887" y="1511091"/>
            <a:ext cx="5787607" cy="4662544"/>
          </a:xfrm>
          <a:prstGeom prst="rect">
            <a:avLst/>
          </a:prstGeom>
          <a:solidFill>
            <a:schemeClr val="accent2">
              <a:lumMod val="75000"/>
            </a:schemeClr>
          </a:solid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400" b="1">
              <a:solidFill>
                <a:schemeClr val="bg2"/>
              </a:solidFill>
            </a:endParaRPr>
          </a:p>
          <a:p>
            <a:pPr marL="0" indent="0" algn="ctr">
              <a:buNone/>
            </a:pPr>
            <a:r>
              <a:rPr lang="en-US" sz="2000" b="1">
                <a:solidFill>
                  <a:schemeClr val="bg2"/>
                </a:solidFill>
              </a:rPr>
              <a:t>Visit our website and check out our socials below!</a:t>
            </a:r>
          </a:p>
          <a:p>
            <a:pPr marL="0" indent="0" algn="ctr">
              <a:buNone/>
            </a:pPr>
            <a:endParaRPr lang="en-US" sz="2000" b="1">
              <a:solidFill>
                <a:schemeClr val="bg2"/>
              </a:solidFill>
            </a:endParaRPr>
          </a:p>
          <a:p>
            <a:pPr marL="0" indent="0" algn="ctr">
              <a:buNone/>
            </a:pPr>
            <a:r>
              <a:rPr lang="en-US" sz="2000" b="1">
                <a:solidFill>
                  <a:schemeClr val="bg2"/>
                </a:solidFill>
              </a:rPr>
              <a:t>www.Seabaseha.org</a:t>
            </a:r>
          </a:p>
          <a:p>
            <a:pPr marL="457200" lvl="1" indent="0">
              <a:buNone/>
            </a:pPr>
            <a:endParaRPr lang="en-US" sz="2000">
              <a:solidFill>
                <a:schemeClr val="bg2"/>
              </a:solidFill>
            </a:endParaRPr>
          </a:p>
          <a:p>
            <a:pPr marL="457200" lvl="1" indent="0">
              <a:buNone/>
            </a:pPr>
            <a:endParaRPr lang="en-US" sz="2000">
              <a:solidFill>
                <a:schemeClr val="bg2"/>
              </a:solidFill>
            </a:endParaRPr>
          </a:p>
          <a:p>
            <a:pPr marL="457200" lvl="1" indent="0">
              <a:buNone/>
            </a:pPr>
            <a:endParaRPr lang="en-US" sz="2000" b="1">
              <a:solidFill>
                <a:schemeClr val="bg2"/>
              </a:solidFill>
            </a:endParaRPr>
          </a:p>
          <a:p>
            <a:pPr marL="0" indent="0" algn="ctr">
              <a:buNone/>
            </a:pPr>
            <a:r>
              <a:rPr lang="en-US" b="1">
                <a:solidFill>
                  <a:schemeClr val="bg2"/>
                </a:solidFill>
              </a:rPr>
              <a:t>@SeaBaseHA</a:t>
            </a:r>
          </a:p>
          <a:p>
            <a:endParaRPr lang="en-US"/>
          </a:p>
          <a:p>
            <a:endParaRPr lang="en-US"/>
          </a:p>
        </p:txBody>
      </p:sp>
      <p:pic>
        <p:nvPicPr>
          <p:cNvPr id="2" name="Picture 1" descr="A person standing on a boat&#10;&#10;AI-generated content may be incorrect.">
            <a:extLst>
              <a:ext uri="{FF2B5EF4-FFF2-40B4-BE49-F238E27FC236}">
                <a16:creationId xmlns:a16="http://schemas.microsoft.com/office/drawing/2014/main" id="{252B50C6-7611-4716-593E-34CDE3FBEE2D}"/>
              </a:ext>
            </a:extLst>
          </p:cNvPr>
          <p:cNvPicPr>
            <a:picLocks noChangeAspect="1"/>
          </p:cNvPicPr>
          <p:nvPr/>
        </p:nvPicPr>
        <p:blipFill>
          <a:blip r:embed="rId2" cstate="hqprint">
            <a:extLst>
              <a:ext uri="{28A0092B-C50C-407E-A947-70E740481C1C}">
                <a14:useLocalDpi xmlns:a14="http://schemas.microsoft.com/office/drawing/2010/main"/>
              </a:ext>
            </a:extLst>
          </a:blip>
          <a:srcRect/>
          <a:stretch>
            <a:fillRect/>
          </a:stretch>
        </p:blipFill>
        <p:spPr>
          <a:xfrm>
            <a:off x="6053253" y="1511091"/>
            <a:ext cx="6022860" cy="4662544"/>
          </a:xfrm>
          <a:prstGeom prst="rect">
            <a:avLst/>
          </a:prstGeom>
        </p:spPr>
      </p:pic>
      <p:pic>
        <p:nvPicPr>
          <p:cNvPr id="3" name="Graphic 2">
            <a:extLst>
              <a:ext uri="{FF2B5EF4-FFF2-40B4-BE49-F238E27FC236}">
                <a16:creationId xmlns:a16="http://schemas.microsoft.com/office/drawing/2014/main" id="{C322ED8E-FEFD-5114-B7F4-61EDD174F46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35853" y="2892979"/>
            <a:ext cx="429378" cy="429378"/>
          </a:xfrm>
          <a:prstGeom prst="rect">
            <a:avLst/>
          </a:prstGeom>
        </p:spPr>
      </p:pic>
      <p:grpSp>
        <p:nvGrpSpPr>
          <p:cNvPr id="4" name="Group 3">
            <a:extLst>
              <a:ext uri="{FF2B5EF4-FFF2-40B4-BE49-F238E27FC236}">
                <a16:creationId xmlns:a16="http://schemas.microsoft.com/office/drawing/2014/main" id="{D9B4AAB0-D098-234D-2274-9AD49C1E091A}"/>
              </a:ext>
            </a:extLst>
          </p:cNvPr>
          <p:cNvGrpSpPr/>
          <p:nvPr/>
        </p:nvGrpSpPr>
        <p:grpSpPr>
          <a:xfrm>
            <a:off x="1868351" y="3714652"/>
            <a:ext cx="2166789" cy="429378"/>
            <a:chOff x="772392" y="4147325"/>
            <a:chExt cx="2166789" cy="429378"/>
          </a:xfrm>
        </p:grpSpPr>
        <p:pic>
          <p:nvPicPr>
            <p:cNvPr id="5" name="Graphic 4">
              <a:extLst>
                <a:ext uri="{FF2B5EF4-FFF2-40B4-BE49-F238E27FC236}">
                  <a16:creationId xmlns:a16="http://schemas.microsoft.com/office/drawing/2014/main" id="{2F077BA1-E40B-26BB-326F-275AF412D9F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2392" y="4147325"/>
              <a:ext cx="429378" cy="429378"/>
            </a:xfrm>
            <a:prstGeom prst="rect">
              <a:avLst/>
            </a:prstGeom>
          </p:spPr>
        </p:pic>
        <p:pic>
          <p:nvPicPr>
            <p:cNvPr id="6" name="Graphic 5">
              <a:extLst>
                <a:ext uri="{FF2B5EF4-FFF2-40B4-BE49-F238E27FC236}">
                  <a16:creationId xmlns:a16="http://schemas.microsoft.com/office/drawing/2014/main" id="{7DC5589A-8377-0D96-179E-6FB8D74B67B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51531" y="4147325"/>
              <a:ext cx="429377" cy="429377"/>
            </a:xfrm>
            <a:prstGeom prst="rect">
              <a:avLst/>
            </a:prstGeom>
          </p:spPr>
        </p:pic>
        <p:pic>
          <p:nvPicPr>
            <p:cNvPr id="7" name="Graphic 6">
              <a:extLst>
                <a:ext uri="{FF2B5EF4-FFF2-40B4-BE49-F238E27FC236}">
                  <a16:creationId xmlns:a16="http://schemas.microsoft.com/office/drawing/2014/main" id="{699E1223-57AE-308B-7519-6FEFF81C95B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930668" y="4147325"/>
              <a:ext cx="429377" cy="429377"/>
            </a:xfrm>
            <a:prstGeom prst="rect">
              <a:avLst/>
            </a:prstGeom>
          </p:spPr>
        </p:pic>
        <p:pic>
          <p:nvPicPr>
            <p:cNvPr id="8" name="Graphic 7">
              <a:extLst>
                <a:ext uri="{FF2B5EF4-FFF2-40B4-BE49-F238E27FC236}">
                  <a16:creationId xmlns:a16="http://schemas.microsoft.com/office/drawing/2014/main" id="{B7052B90-F3DF-B250-EB0E-49D12D73F79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509804" y="4147325"/>
              <a:ext cx="429377" cy="429377"/>
            </a:xfrm>
            <a:prstGeom prst="rect">
              <a:avLst/>
            </a:prstGeom>
          </p:spPr>
        </p:pic>
      </p:grpSp>
    </p:spTree>
    <p:extLst>
      <p:ext uri="{BB962C8B-B14F-4D97-AF65-F5344CB8AC3E}">
        <p14:creationId xmlns:p14="http://schemas.microsoft.com/office/powerpoint/2010/main" val="27494612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collage of different pictures of water&#10;&#10;AI-generated content may be incorrect.">
            <a:extLst>
              <a:ext uri="{FF2B5EF4-FFF2-40B4-BE49-F238E27FC236}">
                <a16:creationId xmlns:a16="http://schemas.microsoft.com/office/drawing/2014/main" id="{14F4D6E7-BE09-C910-B8DB-81F02A672101}"/>
              </a:ext>
            </a:extLst>
          </p:cNvPr>
          <p:cNvPicPr>
            <a:picLocks noGrp="1" noChangeAspect="1"/>
          </p:cNvPicPr>
          <p:nvPr>
            <p:ph type="pic" sz="quarter" idx="13"/>
          </p:nvPr>
        </p:nvPicPr>
        <p:blipFill>
          <a:blip r:embed="rId2" cstate="hqprint">
            <a:extLst>
              <a:ext uri="{28A0092B-C50C-407E-A947-70E740481C1C}">
                <a14:useLocalDpi xmlns:a14="http://schemas.microsoft.com/office/drawing/2010/main"/>
              </a:ext>
            </a:extLst>
          </a:blip>
          <a:srcRect l="5556" t="4888" r="5556" b="12112"/>
          <a:stretch>
            <a:fillRect/>
          </a:stretch>
        </p:blipFill>
        <p:spPr>
          <a:xfrm>
            <a:off x="0" y="0"/>
            <a:ext cx="12192000" cy="5692024"/>
          </a:xfrm>
        </p:spPr>
      </p:pic>
      <p:sp>
        <p:nvSpPr>
          <p:cNvPr id="6" name="Rectangle 5">
            <a:extLst>
              <a:ext uri="{FF2B5EF4-FFF2-40B4-BE49-F238E27FC236}">
                <a16:creationId xmlns:a16="http://schemas.microsoft.com/office/drawing/2014/main" id="{6F0F368C-ECEC-1D9B-4715-DB186DE0B738}"/>
              </a:ext>
              <a:ext uri="{C183D7F6-B498-43B3-948B-1728B52AA6E4}">
                <adec:decorative xmlns:adec="http://schemas.microsoft.com/office/drawing/2017/decorative" val="1"/>
              </a:ext>
            </a:extLst>
          </p:cNvPr>
          <p:cNvSpPr/>
          <p:nvPr/>
        </p:nvSpPr>
        <p:spPr>
          <a:xfrm>
            <a:off x="0" y="5692024"/>
            <a:ext cx="12191999" cy="1165976"/>
          </a:xfrm>
          <a:prstGeom prst="rect">
            <a:avLst/>
          </a:prstGeom>
          <a:solidFill>
            <a:srgbClr val="067F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itle 50">
            <a:extLst>
              <a:ext uri="{FF2B5EF4-FFF2-40B4-BE49-F238E27FC236}">
                <a16:creationId xmlns:a16="http://schemas.microsoft.com/office/drawing/2014/main" id="{D8694222-4D81-4A9A-93A2-23C89102F234}"/>
              </a:ext>
            </a:extLst>
          </p:cNvPr>
          <p:cNvSpPr>
            <a:spLocks noGrp="1"/>
          </p:cNvSpPr>
          <p:nvPr>
            <p:ph type="ctrTitle"/>
          </p:nvPr>
        </p:nvSpPr>
        <p:spPr>
          <a:xfrm>
            <a:off x="796471" y="5868747"/>
            <a:ext cx="10816409" cy="757130"/>
          </a:xfrm>
        </p:spPr>
        <p:txBody>
          <a:bodyPr/>
          <a:lstStyle/>
          <a:p>
            <a:pPr algn="ctr"/>
            <a:r>
              <a:rPr lang="en-US" sz="4800">
                <a:effectLst>
                  <a:outerShdw blurRad="50800" dist="38100" dir="2700000" algn="tl" rotWithShape="0">
                    <a:prstClr val="black">
                      <a:alpha val="40000"/>
                    </a:prstClr>
                  </a:outerShdw>
                </a:effectLst>
              </a:rPr>
              <a:t>Registration is Open</a:t>
            </a:r>
          </a:p>
        </p:txBody>
      </p:sp>
    </p:spTree>
    <p:extLst>
      <p:ext uri="{BB962C8B-B14F-4D97-AF65-F5344CB8AC3E}">
        <p14:creationId xmlns:p14="http://schemas.microsoft.com/office/powerpoint/2010/main" val="308218656"/>
      </p:ext>
    </p:extLst>
  </p:cSld>
  <p:clrMapOvr>
    <a:masterClrMapping/>
  </p:clrMapOvr>
</p:sld>
</file>

<file path=ppt/theme/theme1.xml><?xml version="1.0" encoding="utf-8"?>
<a:theme xmlns:a="http://schemas.openxmlformats.org/drawingml/2006/main" name="Office Theme">
  <a:themeElements>
    <a:clrScheme name="MSFT_01">
      <a:dk1>
        <a:sysClr val="windowText" lastClr="000000"/>
      </a:dk1>
      <a:lt1>
        <a:sysClr val="window" lastClr="FFFFFF"/>
      </a:lt1>
      <a:dk2>
        <a:srgbClr val="3F3F3F"/>
      </a:dk2>
      <a:lt2>
        <a:srgbClr val="FFFFFF"/>
      </a:lt2>
      <a:accent1>
        <a:srgbClr val="01C6FD"/>
      </a:accent1>
      <a:accent2>
        <a:srgbClr val="067F9C"/>
      </a:accent2>
      <a:accent3>
        <a:srgbClr val="014E52"/>
      </a:accent3>
      <a:accent4>
        <a:srgbClr val="ED7D31"/>
      </a:accent4>
      <a:accent5>
        <a:srgbClr val="79AE02"/>
      </a:accent5>
      <a:accent6>
        <a:srgbClr val="0070C0"/>
      </a:accent6>
      <a:hlink>
        <a:srgbClr val="01C6FD"/>
      </a:hlink>
      <a:folHlink>
        <a:srgbClr val="954F72"/>
      </a:folHlink>
    </a:clrScheme>
    <a:fontScheme name="MSFT_01">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spPr>
      <a:bodyPr rtlCol="0" anchor="ctr"/>
      <a:lstStyle>
        <a:defPPr algn="ctr">
          <a:defRPr>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89715846_Ocean presentation_RVA_v4.potx" id="{354FE8D4-E883-4E79-A422-6A1915D44872}" vid="{AAC9F203-D7BC-4B95-936D-67F55828A5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DC3D7A05-DE9A-4773-A113-AAE964924F7A}">
  <ds:schemaRefs>
    <ds:schemaRef ds:uri="http://schemas.microsoft.com/sharepoint/v3/contenttype/forms"/>
  </ds:schemaRefs>
</ds:datastoreItem>
</file>

<file path=customXml/itemProps2.xml><?xml version="1.0" encoding="utf-8"?>
<ds:datastoreItem xmlns:ds="http://schemas.openxmlformats.org/officeDocument/2006/customXml" ds:itemID="{B8E2C315-492F-482C-BE04-955377E16AAF}">
  <ds:schemaRefs>
    <ds:schemaRef ds:uri="16c05727-aa75-4e4a-9b5f-8a80a1165891"/>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99B7651-08C1-49A1-AFE9-4E4CD342176D}">
  <ds:schemaRefs>
    <ds:schemaRef ds:uri="16c05727-aa75-4e4a-9b5f-8a80a1165891"/>
    <ds:schemaRef ds:uri="http://purl.org/dc/terms/"/>
    <ds:schemaRef ds:uri="http://schemas.microsoft.com/office/2006/documentManagement/types"/>
    <ds:schemaRef ds:uri="71af3243-3dd4-4a8d-8c0d-dd76da1f02a5"/>
    <ds:schemaRef ds:uri="http://schemas.microsoft.com/office/infopath/2007/PartnerControls"/>
    <ds:schemaRef ds:uri="http://schemas.microsoft.com/office/2006/metadata/properties"/>
    <ds:schemaRef ds:uri="http://purl.org/dc/elements/1.1/"/>
    <ds:schemaRef ds:uri="http://purl.org/dc/dcmitype/"/>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fd9008a0-7846-4989-a4c5-77cfad3f7e4e}" enabled="0" method="" siteId="{fd9008a0-7846-4989-a4c5-77cfad3f7e4e}" removed="1"/>
</clbl:labelList>
</file>

<file path=docProps/app.xml><?xml version="1.0" encoding="utf-8"?>
<Properties xmlns="http://schemas.openxmlformats.org/officeDocument/2006/extended-properties" xmlns:vt="http://schemas.openxmlformats.org/officeDocument/2006/docPropsVTypes">
  <TotalTime>2</TotalTime>
  <Words>2222</Words>
  <Application>Microsoft Office PowerPoint</Application>
  <PresentationFormat>Widescreen</PresentationFormat>
  <Paragraphs>330</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Aptos</vt:lpstr>
      <vt:lpstr>Arial</vt:lpstr>
      <vt:lpstr>Calibri</vt:lpstr>
      <vt:lpstr>Century Gothic</vt:lpstr>
      <vt:lpstr>Courier New</vt:lpstr>
      <vt:lpstr>Office Theme</vt:lpstr>
      <vt:lpstr>Sea Base, High Adventure</vt:lpstr>
      <vt:lpstr>What is Sea Base?</vt:lpstr>
      <vt:lpstr>Sea Base High Adventure</vt:lpstr>
      <vt:lpstr>General Eligibility </vt:lpstr>
      <vt:lpstr>General Program Information</vt:lpstr>
      <vt:lpstr>The Bahamas</vt:lpstr>
      <vt:lpstr>2027 Sea Base- The Bahamas</vt:lpstr>
      <vt:lpstr>St. Thomas, U.S. Virgin Islands</vt:lpstr>
      <vt:lpstr>2027 Sea Base- U.S. Virgin Islands</vt:lpstr>
      <vt:lpstr>PowerPoint Presentation</vt:lpstr>
      <vt:lpstr>2027 Sea Base- Florida Keys: Sailing Adventures</vt:lpstr>
      <vt:lpstr>2027 Sea Base- Florida Keys: Sailing Adventures</vt:lpstr>
      <vt:lpstr>PowerPoint Presentation</vt:lpstr>
      <vt:lpstr>2027 Sea Base- Florida Keys: SCUBA Adventures</vt:lpstr>
      <vt:lpstr>2027 Sea Base- Florida Keys: SCUBA Adventures</vt:lpstr>
      <vt:lpstr>PowerPoint Presentation</vt:lpstr>
      <vt:lpstr>2027 Sea Base- Florida Keys: Brinton Environmental Center</vt:lpstr>
      <vt:lpstr>Crew Life Cycle</vt:lpstr>
      <vt:lpstr>Pre/Post Adventures</vt:lpstr>
      <vt:lpstr>Professional Development Opportunities</vt:lpstr>
      <vt:lpstr>Family Adventure Camp</vt:lpstr>
      <vt:lpstr>EXPLORE MORE!</vt:lpstr>
      <vt:lpstr>Registration is Open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Ian Kessler</cp:lastModifiedBy>
  <cp:revision>184</cp:revision>
  <dcterms:created xsi:type="dcterms:W3CDTF">2019-09-24T17:49:14Z</dcterms:created>
  <dcterms:modified xsi:type="dcterms:W3CDTF">2026-08-06T18:19:25Z</dcterms:modified>
</cp:coreProperties>
</file>